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428" r:id="rId2"/>
    <p:sldId id="462" r:id="rId3"/>
    <p:sldId id="501" r:id="rId4"/>
    <p:sldId id="466" r:id="rId5"/>
    <p:sldId id="467" r:id="rId6"/>
    <p:sldId id="461" r:id="rId7"/>
    <p:sldId id="463" r:id="rId8"/>
    <p:sldId id="495" r:id="rId9"/>
    <p:sldId id="464" r:id="rId10"/>
    <p:sldId id="510" r:id="rId11"/>
    <p:sldId id="511" r:id="rId12"/>
    <p:sldId id="502" r:id="rId13"/>
    <p:sldId id="503" r:id="rId14"/>
    <p:sldId id="504" r:id="rId15"/>
    <p:sldId id="505" r:id="rId16"/>
    <p:sldId id="506" r:id="rId17"/>
    <p:sldId id="507" r:id="rId18"/>
    <p:sldId id="508" r:id="rId19"/>
    <p:sldId id="509" r:id="rId20"/>
    <p:sldId id="492" r:id="rId21"/>
    <p:sldId id="491" r:id="rId22"/>
    <p:sldId id="493" r:id="rId23"/>
    <p:sldId id="494" r:id="rId24"/>
    <p:sldId id="449" r:id="rId25"/>
    <p:sldId id="430" r:id="rId26"/>
    <p:sldId id="465" r:id="rId27"/>
    <p:sldId id="443" r:id="rId28"/>
    <p:sldId id="468" r:id="rId29"/>
    <p:sldId id="469" r:id="rId30"/>
    <p:sldId id="470" r:id="rId31"/>
    <p:sldId id="472" r:id="rId32"/>
    <p:sldId id="473" r:id="rId33"/>
    <p:sldId id="474" r:id="rId34"/>
    <p:sldId id="475" r:id="rId35"/>
    <p:sldId id="476" r:id="rId36"/>
    <p:sldId id="477" r:id="rId37"/>
    <p:sldId id="478" r:id="rId38"/>
    <p:sldId id="481" r:id="rId39"/>
    <p:sldId id="482" r:id="rId40"/>
    <p:sldId id="479" r:id="rId41"/>
    <p:sldId id="483" r:id="rId42"/>
    <p:sldId id="484" r:id="rId43"/>
    <p:sldId id="485" r:id="rId44"/>
    <p:sldId id="497" r:id="rId45"/>
    <p:sldId id="498" r:id="rId46"/>
    <p:sldId id="499" r:id="rId47"/>
    <p:sldId id="488" r:id="rId48"/>
    <p:sldId id="489" r:id="rId49"/>
    <p:sldId id="490" r:id="rId50"/>
    <p:sldId id="486" r:id="rId51"/>
    <p:sldId id="487" r:id="rId52"/>
    <p:sldId id="496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7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07F720-7AD6-4D51-BCD4-19D6E3AE0343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B310F-ED7F-4423-9C8E-D460A0AA3BC7}">
      <dgm:prSet custT="1"/>
      <dgm:spPr/>
      <dgm:t>
        <a:bodyPr/>
        <a:lstStyle/>
        <a:p>
          <a:r>
            <a:rPr lang="ru-RU" sz="2400" b="1" i="1" dirty="0">
              <a:solidFill>
                <a:srgbClr val="002060"/>
              </a:solidFill>
            </a:rPr>
            <a:t>нахождение расстояний в пространстве</a:t>
          </a:r>
          <a:endParaRPr lang="en-US" sz="2100" dirty="0">
            <a:solidFill>
              <a:srgbClr val="002060"/>
            </a:solidFill>
          </a:endParaRPr>
        </a:p>
      </dgm:t>
    </dgm:pt>
    <dgm:pt modelId="{01F96213-81FA-47EB-9860-289110D45FC8}" type="parTrans" cxnId="{17F2DF32-9A53-401F-BA9E-74D7A960AC94}">
      <dgm:prSet/>
      <dgm:spPr/>
      <dgm:t>
        <a:bodyPr/>
        <a:lstStyle/>
        <a:p>
          <a:endParaRPr lang="en-US"/>
        </a:p>
      </dgm:t>
    </dgm:pt>
    <dgm:pt modelId="{8EFB1CF4-E1A6-4207-AD6A-8FBCF50A32F9}" type="sibTrans" cxnId="{17F2DF32-9A53-401F-BA9E-74D7A960AC94}">
      <dgm:prSet/>
      <dgm:spPr/>
      <dgm:t>
        <a:bodyPr/>
        <a:lstStyle/>
        <a:p>
          <a:endParaRPr lang="en-US"/>
        </a:p>
      </dgm:t>
    </dgm:pt>
    <dgm:pt modelId="{9A256141-DE0E-4982-92CB-8E5536588179}">
      <dgm:prSet custT="1"/>
      <dgm:spPr/>
      <dgm:t>
        <a:bodyPr/>
        <a:lstStyle/>
        <a:p>
          <a:r>
            <a:rPr lang="ru-RU" sz="2400" b="1" i="1" dirty="0">
              <a:solidFill>
                <a:srgbClr val="002060"/>
              </a:solidFill>
            </a:rPr>
            <a:t>нахождение углов в пространстве</a:t>
          </a:r>
          <a:r>
            <a:rPr lang="ru-RU" sz="2400" b="0" i="0" dirty="0">
              <a:solidFill>
                <a:srgbClr val="002060"/>
              </a:solidFill>
            </a:rPr>
            <a:t>:</a:t>
          </a:r>
          <a:endParaRPr lang="en-US" sz="2400" dirty="0">
            <a:solidFill>
              <a:srgbClr val="002060"/>
            </a:solidFill>
          </a:endParaRPr>
        </a:p>
      </dgm:t>
    </dgm:pt>
    <dgm:pt modelId="{0BB245E6-50E5-4E3B-B0DA-CE1B9AD61E98}" type="parTrans" cxnId="{45547576-73AA-4723-8DED-B1F241F6EFC0}">
      <dgm:prSet/>
      <dgm:spPr/>
      <dgm:t>
        <a:bodyPr/>
        <a:lstStyle/>
        <a:p>
          <a:endParaRPr lang="en-US"/>
        </a:p>
      </dgm:t>
    </dgm:pt>
    <dgm:pt modelId="{C17E7B92-70DF-4B57-9B5B-AD0DF59B7CF4}" type="sibTrans" cxnId="{45547576-73AA-4723-8DED-B1F241F6EFC0}">
      <dgm:prSet/>
      <dgm:spPr/>
      <dgm:t>
        <a:bodyPr/>
        <a:lstStyle/>
        <a:p>
          <a:endParaRPr lang="en-US"/>
        </a:p>
      </dgm:t>
    </dgm:pt>
    <dgm:pt modelId="{481F1DEC-B182-49E5-8E4C-C7500B0CA1FB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2400" b="1" i="1" dirty="0">
              <a:solidFill>
                <a:srgbClr val="002060"/>
              </a:solidFill>
            </a:rPr>
            <a:t>построение сечения многогранников плоскостью</a:t>
          </a:r>
          <a:endParaRPr lang="en-US" sz="2400" dirty="0">
            <a:solidFill>
              <a:srgbClr val="002060"/>
            </a:solidFill>
          </a:endParaRPr>
        </a:p>
      </dgm:t>
    </dgm:pt>
    <dgm:pt modelId="{532085E5-E329-4EFF-8B03-A8FFE94AF319}" type="parTrans" cxnId="{1AB67BC3-6326-448D-B36D-E5066F340A3F}">
      <dgm:prSet/>
      <dgm:spPr/>
      <dgm:t>
        <a:bodyPr/>
        <a:lstStyle/>
        <a:p>
          <a:endParaRPr lang="en-US"/>
        </a:p>
      </dgm:t>
    </dgm:pt>
    <dgm:pt modelId="{7F12563E-929B-4333-AD33-9CEEE65E2922}" type="sibTrans" cxnId="{1AB67BC3-6326-448D-B36D-E5066F340A3F}">
      <dgm:prSet/>
      <dgm:spPr/>
      <dgm:t>
        <a:bodyPr/>
        <a:lstStyle/>
        <a:p>
          <a:endParaRPr lang="en-US"/>
        </a:p>
      </dgm:t>
    </dgm:pt>
    <dgm:pt modelId="{34668736-D4B6-41A9-BE2B-AF92AD411311}">
      <dgm:prSet custT="1"/>
      <dgm:spPr/>
      <dgm:t>
        <a:bodyPr/>
        <a:lstStyle/>
        <a:p>
          <a:r>
            <a:rPr lang="ru-RU" sz="2400" b="1" i="1" dirty="0">
              <a:solidFill>
                <a:srgbClr val="002060"/>
              </a:solidFill>
            </a:rPr>
            <a:t>нахождение площади сечения или объемов многогранников или тел вращения</a:t>
          </a:r>
          <a:endParaRPr lang="en-US" sz="2400" dirty="0">
            <a:solidFill>
              <a:srgbClr val="002060"/>
            </a:solidFill>
          </a:endParaRPr>
        </a:p>
      </dgm:t>
    </dgm:pt>
    <dgm:pt modelId="{71FBCFFA-488D-4A04-935F-3485D963B3CB}" type="parTrans" cxnId="{D26A0D96-9D2C-405D-8B55-999C8FBB9C32}">
      <dgm:prSet/>
      <dgm:spPr/>
      <dgm:t>
        <a:bodyPr/>
        <a:lstStyle/>
        <a:p>
          <a:endParaRPr lang="en-US"/>
        </a:p>
      </dgm:t>
    </dgm:pt>
    <dgm:pt modelId="{D154660C-F1A6-4954-9FB6-C7FC10D6B751}" type="sibTrans" cxnId="{D26A0D96-9D2C-405D-8B55-999C8FBB9C32}">
      <dgm:prSet/>
      <dgm:spPr/>
      <dgm:t>
        <a:bodyPr/>
        <a:lstStyle/>
        <a:p>
          <a:endParaRPr lang="en-US"/>
        </a:p>
      </dgm:t>
    </dgm:pt>
    <dgm:pt modelId="{6134C8BD-6D59-46BB-B246-96A8F5F62935}" type="pres">
      <dgm:prSet presAssocID="{F107F720-7AD6-4D51-BCD4-19D6E3AE0343}" presName="linear" presStyleCnt="0">
        <dgm:presLayoutVars>
          <dgm:animLvl val="lvl"/>
          <dgm:resizeHandles val="exact"/>
        </dgm:presLayoutVars>
      </dgm:prSet>
      <dgm:spPr/>
    </dgm:pt>
    <dgm:pt modelId="{63C445DC-6A1B-4936-BF28-DB8F18D1B423}" type="pres">
      <dgm:prSet presAssocID="{365B310F-ED7F-4423-9C8E-D460A0AA3BC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4F769AB-9A68-4655-B102-A10FFA7467AD}" type="pres">
      <dgm:prSet presAssocID="{8EFB1CF4-E1A6-4207-AD6A-8FBCF50A32F9}" presName="spacer" presStyleCnt="0"/>
      <dgm:spPr/>
    </dgm:pt>
    <dgm:pt modelId="{ABC36923-80D9-40EC-88BB-4276890ACBB5}" type="pres">
      <dgm:prSet presAssocID="{9A256141-DE0E-4982-92CB-8E553658817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0EB6730-4F70-4FAE-B884-C422542F95A7}" type="pres">
      <dgm:prSet presAssocID="{C17E7B92-70DF-4B57-9B5B-AD0DF59B7CF4}" presName="spacer" presStyleCnt="0"/>
      <dgm:spPr/>
    </dgm:pt>
    <dgm:pt modelId="{98D7E977-E9DB-4A24-8DB1-419D3F33FBDD}" type="pres">
      <dgm:prSet presAssocID="{481F1DEC-B182-49E5-8E4C-C7500B0CA1FB}" presName="parentText" presStyleLbl="node1" presStyleIdx="2" presStyleCnt="4" custLinFactNeighborX="-1381" custLinFactNeighborY="72539">
        <dgm:presLayoutVars>
          <dgm:chMax val="0"/>
          <dgm:bulletEnabled val="1"/>
        </dgm:presLayoutVars>
      </dgm:prSet>
      <dgm:spPr/>
    </dgm:pt>
    <dgm:pt modelId="{DD6C3EFF-149B-44F1-98E8-81900C3BDF1B}" type="pres">
      <dgm:prSet presAssocID="{7F12563E-929B-4333-AD33-9CEEE65E2922}" presName="spacer" presStyleCnt="0"/>
      <dgm:spPr/>
    </dgm:pt>
    <dgm:pt modelId="{C788A705-8330-414B-A6BE-CB0797587648}" type="pres">
      <dgm:prSet presAssocID="{34668736-D4B6-41A9-BE2B-AF92AD411311}" presName="parentText" presStyleLbl="node1" presStyleIdx="3" presStyleCnt="4" custLinFactNeighborY="66178">
        <dgm:presLayoutVars>
          <dgm:chMax val="0"/>
          <dgm:bulletEnabled val="1"/>
        </dgm:presLayoutVars>
      </dgm:prSet>
      <dgm:spPr/>
    </dgm:pt>
  </dgm:ptLst>
  <dgm:cxnLst>
    <dgm:cxn modelId="{DFAFF311-5F38-477B-921C-066D9D2747C7}" type="presOf" srcId="{F107F720-7AD6-4D51-BCD4-19D6E3AE0343}" destId="{6134C8BD-6D59-46BB-B246-96A8F5F62935}" srcOrd="0" destOrd="0" presId="urn:microsoft.com/office/officeart/2005/8/layout/vList2"/>
    <dgm:cxn modelId="{17F2DF32-9A53-401F-BA9E-74D7A960AC94}" srcId="{F107F720-7AD6-4D51-BCD4-19D6E3AE0343}" destId="{365B310F-ED7F-4423-9C8E-D460A0AA3BC7}" srcOrd="0" destOrd="0" parTransId="{01F96213-81FA-47EB-9860-289110D45FC8}" sibTransId="{8EFB1CF4-E1A6-4207-AD6A-8FBCF50A32F9}"/>
    <dgm:cxn modelId="{97C21849-1223-4819-921F-9117324CF02E}" type="presOf" srcId="{9A256141-DE0E-4982-92CB-8E5536588179}" destId="{ABC36923-80D9-40EC-88BB-4276890ACBB5}" srcOrd="0" destOrd="0" presId="urn:microsoft.com/office/officeart/2005/8/layout/vList2"/>
    <dgm:cxn modelId="{0BC32573-2E75-4CDF-945E-B3C8ED2C8384}" type="presOf" srcId="{34668736-D4B6-41A9-BE2B-AF92AD411311}" destId="{C788A705-8330-414B-A6BE-CB0797587648}" srcOrd="0" destOrd="0" presId="urn:microsoft.com/office/officeart/2005/8/layout/vList2"/>
    <dgm:cxn modelId="{45547576-73AA-4723-8DED-B1F241F6EFC0}" srcId="{F107F720-7AD6-4D51-BCD4-19D6E3AE0343}" destId="{9A256141-DE0E-4982-92CB-8E5536588179}" srcOrd="1" destOrd="0" parTransId="{0BB245E6-50E5-4E3B-B0DA-CE1B9AD61E98}" sibTransId="{C17E7B92-70DF-4B57-9B5B-AD0DF59B7CF4}"/>
    <dgm:cxn modelId="{D26A0D96-9D2C-405D-8B55-999C8FBB9C32}" srcId="{F107F720-7AD6-4D51-BCD4-19D6E3AE0343}" destId="{34668736-D4B6-41A9-BE2B-AF92AD411311}" srcOrd="3" destOrd="0" parTransId="{71FBCFFA-488D-4A04-935F-3485D963B3CB}" sibTransId="{D154660C-F1A6-4954-9FB6-C7FC10D6B751}"/>
    <dgm:cxn modelId="{BA713EA5-63C9-4E8B-BAEE-E414662512B1}" type="presOf" srcId="{365B310F-ED7F-4423-9C8E-D460A0AA3BC7}" destId="{63C445DC-6A1B-4936-BF28-DB8F18D1B423}" srcOrd="0" destOrd="0" presId="urn:microsoft.com/office/officeart/2005/8/layout/vList2"/>
    <dgm:cxn modelId="{74E626C3-7FDB-408A-B80E-FE1E30FA173C}" type="presOf" srcId="{481F1DEC-B182-49E5-8E4C-C7500B0CA1FB}" destId="{98D7E977-E9DB-4A24-8DB1-419D3F33FBDD}" srcOrd="0" destOrd="0" presId="urn:microsoft.com/office/officeart/2005/8/layout/vList2"/>
    <dgm:cxn modelId="{1AB67BC3-6326-448D-B36D-E5066F340A3F}" srcId="{F107F720-7AD6-4D51-BCD4-19D6E3AE0343}" destId="{481F1DEC-B182-49E5-8E4C-C7500B0CA1FB}" srcOrd="2" destOrd="0" parTransId="{532085E5-E329-4EFF-8B03-A8FFE94AF319}" sibTransId="{7F12563E-929B-4333-AD33-9CEEE65E2922}"/>
    <dgm:cxn modelId="{0FA015CE-4277-4DCE-830E-7A072313B46D}" type="presParOf" srcId="{6134C8BD-6D59-46BB-B246-96A8F5F62935}" destId="{63C445DC-6A1B-4936-BF28-DB8F18D1B423}" srcOrd="0" destOrd="0" presId="urn:microsoft.com/office/officeart/2005/8/layout/vList2"/>
    <dgm:cxn modelId="{2C545C5D-057E-4418-94D0-2DCEA2E9FBF6}" type="presParOf" srcId="{6134C8BD-6D59-46BB-B246-96A8F5F62935}" destId="{44F769AB-9A68-4655-B102-A10FFA7467AD}" srcOrd="1" destOrd="0" presId="urn:microsoft.com/office/officeart/2005/8/layout/vList2"/>
    <dgm:cxn modelId="{919546E5-E91E-4D92-B8F0-CC9FE1E898FD}" type="presParOf" srcId="{6134C8BD-6D59-46BB-B246-96A8F5F62935}" destId="{ABC36923-80D9-40EC-88BB-4276890ACBB5}" srcOrd="2" destOrd="0" presId="urn:microsoft.com/office/officeart/2005/8/layout/vList2"/>
    <dgm:cxn modelId="{F28195BB-BD62-4922-B3A9-EA95B1BFB8E0}" type="presParOf" srcId="{6134C8BD-6D59-46BB-B246-96A8F5F62935}" destId="{40EB6730-4F70-4FAE-B884-C422542F95A7}" srcOrd="3" destOrd="0" presId="urn:microsoft.com/office/officeart/2005/8/layout/vList2"/>
    <dgm:cxn modelId="{C398ECA6-E681-44F6-B1A3-AFB95FC916FE}" type="presParOf" srcId="{6134C8BD-6D59-46BB-B246-96A8F5F62935}" destId="{98D7E977-E9DB-4A24-8DB1-419D3F33FBDD}" srcOrd="4" destOrd="0" presId="urn:microsoft.com/office/officeart/2005/8/layout/vList2"/>
    <dgm:cxn modelId="{9FE98698-C001-4079-9D56-062E6585B1A4}" type="presParOf" srcId="{6134C8BD-6D59-46BB-B246-96A8F5F62935}" destId="{DD6C3EFF-149B-44F1-98E8-81900C3BDF1B}" srcOrd="5" destOrd="0" presId="urn:microsoft.com/office/officeart/2005/8/layout/vList2"/>
    <dgm:cxn modelId="{0FFE6A42-2E21-420A-B82E-4037D71D2458}" type="presParOf" srcId="{6134C8BD-6D59-46BB-B246-96A8F5F62935}" destId="{C788A705-8330-414B-A6BE-CB079758764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07F720-7AD6-4D51-BCD4-19D6E3AE0343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1F1DEC-B182-49E5-8E4C-C7500B0CA1FB}">
      <dgm:prSet/>
      <dgm:spPr/>
      <dgm:t>
        <a:bodyPr/>
        <a:lstStyle/>
        <a:p>
          <a:r>
            <a:rPr lang="ru-RU" b="0" i="1" dirty="0">
              <a:solidFill>
                <a:srgbClr val="002060"/>
              </a:solidFill>
            </a:rPr>
            <a:t>координатный метод</a:t>
          </a:r>
          <a:endParaRPr lang="en-US" dirty="0">
            <a:solidFill>
              <a:srgbClr val="002060"/>
            </a:solidFill>
          </a:endParaRPr>
        </a:p>
      </dgm:t>
    </dgm:pt>
    <dgm:pt modelId="{532085E5-E329-4EFF-8B03-A8FFE94AF319}" type="parTrans" cxnId="{1AB67BC3-6326-448D-B36D-E5066F340A3F}">
      <dgm:prSet/>
      <dgm:spPr/>
      <dgm:t>
        <a:bodyPr/>
        <a:lstStyle/>
        <a:p>
          <a:endParaRPr lang="en-US"/>
        </a:p>
      </dgm:t>
    </dgm:pt>
    <dgm:pt modelId="{7F12563E-929B-4333-AD33-9CEEE65E2922}" type="sibTrans" cxnId="{1AB67BC3-6326-448D-B36D-E5066F340A3F}">
      <dgm:prSet/>
      <dgm:spPr/>
      <dgm:t>
        <a:bodyPr/>
        <a:lstStyle/>
        <a:p>
          <a:endParaRPr lang="en-US"/>
        </a:p>
      </dgm:t>
    </dgm:pt>
    <dgm:pt modelId="{34668736-D4B6-41A9-BE2B-AF92AD411311}">
      <dgm:prSet/>
      <dgm:spPr/>
      <dgm:t>
        <a:bodyPr/>
        <a:lstStyle/>
        <a:p>
          <a:r>
            <a:rPr lang="ru-RU" b="0" i="1" dirty="0">
              <a:solidFill>
                <a:srgbClr val="002060"/>
              </a:solidFill>
            </a:rPr>
            <a:t>координатно-векторный метод</a:t>
          </a:r>
          <a:endParaRPr lang="en-US" dirty="0">
            <a:solidFill>
              <a:srgbClr val="002060"/>
            </a:solidFill>
          </a:endParaRPr>
        </a:p>
      </dgm:t>
    </dgm:pt>
    <dgm:pt modelId="{71FBCFFA-488D-4A04-935F-3485D963B3CB}" type="parTrans" cxnId="{D26A0D96-9D2C-405D-8B55-999C8FBB9C32}">
      <dgm:prSet/>
      <dgm:spPr/>
      <dgm:t>
        <a:bodyPr/>
        <a:lstStyle/>
        <a:p>
          <a:endParaRPr lang="en-US"/>
        </a:p>
      </dgm:t>
    </dgm:pt>
    <dgm:pt modelId="{D154660C-F1A6-4954-9FB6-C7FC10D6B751}" type="sibTrans" cxnId="{D26A0D96-9D2C-405D-8B55-999C8FBB9C32}">
      <dgm:prSet/>
      <dgm:spPr/>
      <dgm:t>
        <a:bodyPr/>
        <a:lstStyle/>
        <a:p>
          <a:endParaRPr lang="en-US"/>
        </a:p>
      </dgm:t>
    </dgm:pt>
    <dgm:pt modelId="{AE4E3BDA-DAFA-4AF4-B04F-CC4C64F55BCE}">
      <dgm:prSet/>
      <dgm:spPr/>
      <dgm:t>
        <a:bodyPr/>
        <a:lstStyle/>
        <a:p>
          <a:r>
            <a:rPr lang="ru-RU" b="0" i="1" dirty="0">
              <a:solidFill>
                <a:srgbClr val="002060"/>
              </a:solidFill>
            </a:rPr>
            <a:t>векторный метод</a:t>
          </a:r>
          <a:endParaRPr lang="en-US" dirty="0">
            <a:solidFill>
              <a:srgbClr val="002060"/>
            </a:solidFill>
          </a:endParaRPr>
        </a:p>
      </dgm:t>
    </dgm:pt>
    <dgm:pt modelId="{EA7EB4B1-7D98-46E9-9D87-2D0EEA52B1E1}" type="parTrans" cxnId="{AA981FA9-64FC-4DFB-9970-9BACA7EC64E1}">
      <dgm:prSet/>
      <dgm:spPr/>
      <dgm:t>
        <a:bodyPr/>
        <a:lstStyle/>
        <a:p>
          <a:endParaRPr lang="en-US"/>
        </a:p>
      </dgm:t>
    </dgm:pt>
    <dgm:pt modelId="{1B1687F9-FC8A-4077-BB24-355ADC30A894}" type="sibTrans" cxnId="{AA981FA9-64FC-4DFB-9970-9BACA7EC64E1}">
      <dgm:prSet/>
      <dgm:spPr/>
      <dgm:t>
        <a:bodyPr/>
        <a:lstStyle/>
        <a:p>
          <a:endParaRPr lang="en-US"/>
        </a:p>
      </dgm:t>
    </dgm:pt>
    <dgm:pt modelId="{9A256141-DE0E-4982-92CB-8E5536588179}">
      <dgm:prSet/>
      <dgm:spPr/>
      <dgm:t>
        <a:bodyPr/>
        <a:lstStyle/>
        <a:p>
          <a:r>
            <a:rPr lang="ru-RU" b="0" i="1" dirty="0">
              <a:solidFill>
                <a:srgbClr val="002060"/>
              </a:solidFill>
            </a:rPr>
            <a:t>метод дополнительных построений</a:t>
          </a:r>
          <a:endParaRPr lang="en-US" i="1" dirty="0">
            <a:solidFill>
              <a:srgbClr val="002060"/>
            </a:solidFill>
          </a:endParaRPr>
        </a:p>
      </dgm:t>
    </dgm:pt>
    <dgm:pt modelId="{C17E7B92-70DF-4B57-9B5B-AD0DF59B7CF4}" type="sibTrans" cxnId="{45547576-73AA-4723-8DED-B1F241F6EFC0}">
      <dgm:prSet/>
      <dgm:spPr/>
      <dgm:t>
        <a:bodyPr/>
        <a:lstStyle/>
        <a:p>
          <a:endParaRPr lang="en-US"/>
        </a:p>
      </dgm:t>
    </dgm:pt>
    <dgm:pt modelId="{0BB245E6-50E5-4E3B-B0DA-CE1B9AD61E98}" type="parTrans" cxnId="{45547576-73AA-4723-8DED-B1F241F6EFC0}">
      <dgm:prSet/>
      <dgm:spPr/>
      <dgm:t>
        <a:bodyPr/>
        <a:lstStyle/>
        <a:p>
          <a:endParaRPr lang="en-US"/>
        </a:p>
      </dgm:t>
    </dgm:pt>
    <dgm:pt modelId="{365B310F-ED7F-4423-9C8E-D460A0AA3BC7}">
      <dgm:prSet/>
      <dgm:spPr/>
      <dgm:t>
        <a:bodyPr/>
        <a:lstStyle/>
        <a:p>
          <a:r>
            <a:rPr lang="ru-RU" i="1" dirty="0">
              <a:solidFill>
                <a:srgbClr val="002060"/>
              </a:solidFill>
            </a:rPr>
            <a:t>поэтапно-вычислительный</a:t>
          </a:r>
          <a:endParaRPr lang="en-US" i="1" dirty="0">
            <a:solidFill>
              <a:srgbClr val="002060"/>
            </a:solidFill>
          </a:endParaRPr>
        </a:p>
      </dgm:t>
    </dgm:pt>
    <dgm:pt modelId="{8EFB1CF4-E1A6-4207-AD6A-8FBCF50A32F9}" type="sibTrans" cxnId="{17F2DF32-9A53-401F-BA9E-74D7A960AC94}">
      <dgm:prSet/>
      <dgm:spPr/>
      <dgm:t>
        <a:bodyPr/>
        <a:lstStyle/>
        <a:p>
          <a:endParaRPr lang="en-US"/>
        </a:p>
      </dgm:t>
    </dgm:pt>
    <dgm:pt modelId="{01F96213-81FA-47EB-9860-289110D45FC8}" type="parTrans" cxnId="{17F2DF32-9A53-401F-BA9E-74D7A960AC94}">
      <dgm:prSet/>
      <dgm:spPr/>
      <dgm:t>
        <a:bodyPr/>
        <a:lstStyle/>
        <a:p>
          <a:endParaRPr lang="en-US"/>
        </a:p>
      </dgm:t>
    </dgm:pt>
    <dgm:pt modelId="{FA9CF924-B80A-40D4-86AD-8EAABA69B34C}">
      <dgm:prSet/>
      <dgm:spPr/>
      <dgm:t>
        <a:bodyPr/>
        <a:lstStyle/>
        <a:p>
          <a:r>
            <a:rPr lang="ru-RU" b="0" i="1" dirty="0">
              <a:solidFill>
                <a:srgbClr val="002060"/>
              </a:solidFill>
            </a:rPr>
            <a:t>метод объёмов</a:t>
          </a:r>
          <a:endParaRPr lang="en-US" i="1" dirty="0">
            <a:solidFill>
              <a:srgbClr val="002060"/>
            </a:solidFill>
          </a:endParaRPr>
        </a:p>
      </dgm:t>
    </dgm:pt>
    <dgm:pt modelId="{6C3A7E23-4D20-447B-B1EF-28AE6B168CEB}" type="parTrans" cxnId="{BD812772-94AD-47EC-AB65-87671DF9ADE8}">
      <dgm:prSet/>
      <dgm:spPr/>
      <dgm:t>
        <a:bodyPr/>
        <a:lstStyle/>
        <a:p>
          <a:endParaRPr lang="ru-RU"/>
        </a:p>
      </dgm:t>
    </dgm:pt>
    <dgm:pt modelId="{59C0F3C0-7AC1-42E7-AA50-8ECFF70CEA70}" type="sibTrans" cxnId="{BD812772-94AD-47EC-AB65-87671DF9ADE8}">
      <dgm:prSet/>
      <dgm:spPr/>
      <dgm:t>
        <a:bodyPr/>
        <a:lstStyle/>
        <a:p>
          <a:endParaRPr lang="ru-RU"/>
        </a:p>
      </dgm:t>
    </dgm:pt>
    <dgm:pt modelId="{3D13FCB7-44FE-4F75-A6C8-9514BE41F4A6}">
      <dgm:prSet/>
      <dgm:spPr/>
      <dgm:t>
        <a:bodyPr/>
        <a:lstStyle/>
        <a:p>
          <a:r>
            <a:rPr lang="ru-RU" b="0" i="1" dirty="0">
              <a:solidFill>
                <a:srgbClr val="002060"/>
              </a:solidFill>
            </a:rPr>
            <a:t>метод опорных задач</a:t>
          </a:r>
          <a:endParaRPr lang="en-US" i="1" dirty="0">
            <a:solidFill>
              <a:srgbClr val="002060"/>
            </a:solidFill>
          </a:endParaRPr>
        </a:p>
      </dgm:t>
    </dgm:pt>
    <dgm:pt modelId="{61F253B5-DA80-4BC3-9052-B626C1F8F166}" type="parTrans" cxnId="{A53396AB-91CF-4578-A602-FFB5B5F29E67}">
      <dgm:prSet/>
      <dgm:spPr/>
      <dgm:t>
        <a:bodyPr/>
        <a:lstStyle/>
        <a:p>
          <a:endParaRPr lang="ru-RU"/>
        </a:p>
      </dgm:t>
    </dgm:pt>
    <dgm:pt modelId="{AD4F56A2-AD92-42CF-871D-E5AE1FD1A6A9}" type="sibTrans" cxnId="{A53396AB-91CF-4578-A602-FFB5B5F29E67}">
      <dgm:prSet/>
      <dgm:spPr/>
      <dgm:t>
        <a:bodyPr/>
        <a:lstStyle/>
        <a:p>
          <a:endParaRPr lang="ru-RU"/>
        </a:p>
      </dgm:t>
    </dgm:pt>
    <dgm:pt modelId="{6134C8BD-6D59-46BB-B246-96A8F5F62935}" type="pres">
      <dgm:prSet presAssocID="{F107F720-7AD6-4D51-BCD4-19D6E3AE0343}" presName="linear" presStyleCnt="0">
        <dgm:presLayoutVars>
          <dgm:animLvl val="lvl"/>
          <dgm:resizeHandles val="exact"/>
        </dgm:presLayoutVars>
      </dgm:prSet>
      <dgm:spPr/>
    </dgm:pt>
    <dgm:pt modelId="{63C445DC-6A1B-4936-BF28-DB8F18D1B423}" type="pres">
      <dgm:prSet presAssocID="{365B310F-ED7F-4423-9C8E-D460A0AA3BC7}" presName="parentText" presStyleLbl="node1" presStyleIdx="0" presStyleCnt="7" custScaleY="53399">
        <dgm:presLayoutVars>
          <dgm:chMax val="0"/>
          <dgm:bulletEnabled val="1"/>
        </dgm:presLayoutVars>
      </dgm:prSet>
      <dgm:spPr/>
    </dgm:pt>
    <dgm:pt modelId="{44F769AB-9A68-4655-B102-A10FFA7467AD}" type="pres">
      <dgm:prSet presAssocID="{8EFB1CF4-E1A6-4207-AD6A-8FBCF50A32F9}" presName="spacer" presStyleCnt="0"/>
      <dgm:spPr/>
    </dgm:pt>
    <dgm:pt modelId="{ABC36923-80D9-40EC-88BB-4276890ACBB5}" type="pres">
      <dgm:prSet presAssocID="{9A256141-DE0E-4982-92CB-8E5536588179}" presName="parentText" presStyleLbl="node1" presStyleIdx="1" presStyleCnt="7" custScaleY="44052">
        <dgm:presLayoutVars>
          <dgm:chMax val="0"/>
          <dgm:bulletEnabled val="1"/>
        </dgm:presLayoutVars>
      </dgm:prSet>
      <dgm:spPr/>
    </dgm:pt>
    <dgm:pt modelId="{40EB6730-4F70-4FAE-B884-C422542F95A7}" type="pres">
      <dgm:prSet presAssocID="{C17E7B92-70DF-4B57-9B5B-AD0DF59B7CF4}" presName="spacer" presStyleCnt="0"/>
      <dgm:spPr/>
    </dgm:pt>
    <dgm:pt modelId="{98D7E977-E9DB-4A24-8DB1-419D3F33FBDD}" type="pres">
      <dgm:prSet presAssocID="{481F1DEC-B182-49E5-8E4C-C7500B0CA1FB}" presName="parentText" presStyleLbl="node1" presStyleIdx="2" presStyleCnt="7" custScaleY="49496">
        <dgm:presLayoutVars>
          <dgm:chMax val="0"/>
          <dgm:bulletEnabled val="1"/>
        </dgm:presLayoutVars>
      </dgm:prSet>
      <dgm:spPr/>
    </dgm:pt>
    <dgm:pt modelId="{DD6C3EFF-149B-44F1-98E8-81900C3BDF1B}" type="pres">
      <dgm:prSet presAssocID="{7F12563E-929B-4333-AD33-9CEEE65E2922}" presName="spacer" presStyleCnt="0"/>
      <dgm:spPr/>
    </dgm:pt>
    <dgm:pt modelId="{C788A705-8330-414B-A6BE-CB0797587648}" type="pres">
      <dgm:prSet presAssocID="{34668736-D4B6-41A9-BE2B-AF92AD411311}" presName="parentText" presStyleLbl="node1" presStyleIdx="3" presStyleCnt="7" custScaleY="42286">
        <dgm:presLayoutVars>
          <dgm:chMax val="0"/>
          <dgm:bulletEnabled val="1"/>
        </dgm:presLayoutVars>
      </dgm:prSet>
      <dgm:spPr/>
    </dgm:pt>
    <dgm:pt modelId="{E41FAC55-1722-40CD-9970-62C809C079D2}" type="pres">
      <dgm:prSet presAssocID="{D154660C-F1A6-4954-9FB6-C7FC10D6B751}" presName="spacer" presStyleCnt="0"/>
      <dgm:spPr/>
    </dgm:pt>
    <dgm:pt modelId="{F933CDE8-E88B-46FB-ABD3-3060E35353F4}" type="pres">
      <dgm:prSet presAssocID="{AE4E3BDA-DAFA-4AF4-B04F-CC4C64F55BCE}" presName="parentText" presStyleLbl="node1" presStyleIdx="4" presStyleCnt="7" custScaleY="47743">
        <dgm:presLayoutVars>
          <dgm:chMax val="0"/>
          <dgm:bulletEnabled val="1"/>
        </dgm:presLayoutVars>
      </dgm:prSet>
      <dgm:spPr/>
    </dgm:pt>
    <dgm:pt modelId="{76296782-84ED-4C38-BEDD-35AB434C3461}" type="pres">
      <dgm:prSet presAssocID="{1B1687F9-FC8A-4077-BB24-355ADC30A894}" presName="spacer" presStyleCnt="0"/>
      <dgm:spPr/>
    </dgm:pt>
    <dgm:pt modelId="{4A4DF0EE-F0A2-4146-BEEB-D5AA7124A012}" type="pres">
      <dgm:prSet presAssocID="{FA9CF924-B80A-40D4-86AD-8EAABA69B34C}" presName="parentText" presStyleLbl="node1" presStyleIdx="5" presStyleCnt="7" custScaleY="44052">
        <dgm:presLayoutVars>
          <dgm:chMax val="0"/>
          <dgm:bulletEnabled val="1"/>
        </dgm:presLayoutVars>
      </dgm:prSet>
      <dgm:spPr/>
    </dgm:pt>
    <dgm:pt modelId="{9AE4B2A6-2C8F-4F5E-AE27-D2C092C9CBAF}" type="pres">
      <dgm:prSet presAssocID="{59C0F3C0-7AC1-42E7-AA50-8ECFF70CEA70}" presName="spacer" presStyleCnt="0"/>
      <dgm:spPr/>
    </dgm:pt>
    <dgm:pt modelId="{89DF0131-B4DE-474E-B995-CC417E004817}" type="pres">
      <dgm:prSet presAssocID="{3D13FCB7-44FE-4F75-A6C8-9514BE41F4A6}" presName="parentText" presStyleLbl="node1" presStyleIdx="6" presStyleCnt="7" custScaleY="44052" custLinFactNeighborX="782" custLinFactNeighborY="55046">
        <dgm:presLayoutVars>
          <dgm:chMax val="0"/>
          <dgm:bulletEnabled val="1"/>
        </dgm:presLayoutVars>
      </dgm:prSet>
      <dgm:spPr/>
    </dgm:pt>
  </dgm:ptLst>
  <dgm:cxnLst>
    <dgm:cxn modelId="{DFAFF311-5F38-477B-921C-066D9D2747C7}" type="presOf" srcId="{F107F720-7AD6-4D51-BCD4-19D6E3AE0343}" destId="{6134C8BD-6D59-46BB-B246-96A8F5F62935}" srcOrd="0" destOrd="0" presId="urn:microsoft.com/office/officeart/2005/8/layout/vList2"/>
    <dgm:cxn modelId="{17F2DF32-9A53-401F-BA9E-74D7A960AC94}" srcId="{F107F720-7AD6-4D51-BCD4-19D6E3AE0343}" destId="{365B310F-ED7F-4423-9C8E-D460A0AA3BC7}" srcOrd="0" destOrd="0" parTransId="{01F96213-81FA-47EB-9860-289110D45FC8}" sibTransId="{8EFB1CF4-E1A6-4207-AD6A-8FBCF50A32F9}"/>
    <dgm:cxn modelId="{14A3B640-854C-47FE-9965-E13B1B7F1B7F}" type="presOf" srcId="{AE4E3BDA-DAFA-4AF4-B04F-CC4C64F55BCE}" destId="{F933CDE8-E88B-46FB-ABD3-3060E35353F4}" srcOrd="0" destOrd="0" presId="urn:microsoft.com/office/officeart/2005/8/layout/vList2"/>
    <dgm:cxn modelId="{97C21849-1223-4819-921F-9117324CF02E}" type="presOf" srcId="{9A256141-DE0E-4982-92CB-8E5536588179}" destId="{ABC36923-80D9-40EC-88BB-4276890ACBB5}" srcOrd="0" destOrd="0" presId="urn:microsoft.com/office/officeart/2005/8/layout/vList2"/>
    <dgm:cxn modelId="{604C346B-BCC4-4E7D-9C66-46158A78DBEC}" type="presOf" srcId="{3D13FCB7-44FE-4F75-A6C8-9514BE41F4A6}" destId="{89DF0131-B4DE-474E-B995-CC417E004817}" srcOrd="0" destOrd="0" presId="urn:microsoft.com/office/officeart/2005/8/layout/vList2"/>
    <dgm:cxn modelId="{BD812772-94AD-47EC-AB65-87671DF9ADE8}" srcId="{F107F720-7AD6-4D51-BCD4-19D6E3AE0343}" destId="{FA9CF924-B80A-40D4-86AD-8EAABA69B34C}" srcOrd="5" destOrd="0" parTransId="{6C3A7E23-4D20-447B-B1EF-28AE6B168CEB}" sibTransId="{59C0F3C0-7AC1-42E7-AA50-8ECFF70CEA70}"/>
    <dgm:cxn modelId="{0BC32573-2E75-4CDF-945E-B3C8ED2C8384}" type="presOf" srcId="{34668736-D4B6-41A9-BE2B-AF92AD411311}" destId="{C788A705-8330-414B-A6BE-CB0797587648}" srcOrd="0" destOrd="0" presId="urn:microsoft.com/office/officeart/2005/8/layout/vList2"/>
    <dgm:cxn modelId="{45547576-73AA-4723-8DED-B1F241F6EFC0}" srcId="{F107F720-7AD6-4D51-BCD4-19D6E3AE0343}" destId="{9A256141-DE0E-4982-92CB-8E5536588179}" srcOrd="1" destOrd="0" parTransId="{0BB245E6-50E5-4E3B-B0DA-CE1B9AD61E98}" sibTransId="{C17E7B92-70DF-4B57-9B5B-AD0DF59B7CF4}"/>
    <dgm:cxn modelId="{D26A0D96-9D2C-405D-8B55-999C8FBB9C32}" srcId="{F107F720-7AD6-4D51-BCD4-19D6E3AE0343}" destId="{34668736-D4B6-41A9-BE2B-AF92AD411311}" srcOrd="3" destOrd="0" parTransId="{71FBCFFA-488D-4A04-935F-3485D963B3CB}" sibTransId="{D154660C-F1A6-4954-9FB6-C7FC10D6B751}"/>
    <dgm:cxn modelId="{BA713EA5-63C9-4E8B-BAEE-E414662512B1}" type="presOf" srcId="{365B310F-ED7F-4423-9C8E-D460A0AA3BC7}" destId="{63C445DC-6A1B-4936-BF28-DB8F18D1B423}" srcOrd="0" destOrd="0" presId="urn:microsoft.com/office/officeart/2005/8/layout/vList2"/>
    <dgm:cxn modelId="{AA981FA9-64FC-4DFB-9970-9BACA7EC64E1}" srcId="{F107F720-7AD6-4D51-BCD4-19D6E3AE0343}" destId="{AE4E3BDA-DAFA-4AF4-B04F-CC4C64F55BCE}" srcOrd="4" destOrd="0" parTransId="{EA7EB4B1-7D98-46E9-9D87-2D0EEA52B1E1}" sibTransId="{1B1687F9-FC8A-4077-BB24-355ADC30A894}"/>
    <dgm:cxn modelId="{A53396AB-91CF-4578-A602-FFB5B5F29E67}" srcId="{F107F720-7AD6-4D51-BCD4-19D6E3AE0343}" destId="{3D13FCB7-44FE-4F75-A6C8-9514BE41F4A6}" srcOrd="6" destOrd="0" parTransId="{61F253B5-DA80-4BC3-9052-B626C1F8F166}" sibTransId="{AD4F56A2-AD92-42CF-871D-E5AE1FD1A6A9}"/>
    <dgm:cxn modelId="{74E626C3-7FDB-408A-B80E-FE1E30FA173C}" type="presOf" srcId="{481F1DEC-B182-49E5-8E4C-C7500B0CA1FB}" destId="{98D7E977-E9DB-4A24-8DB1-419D3F33FBDD}" srcOrd="0" destOrd="0" presId="urn:microsoft.com/office/officeart/2005/8/layout/vList2"/>
    <dgm:cxn modelId="{1AB67BC3-6326-448D-B36D-E5066F340A3F}" srcId="{F107F720-7AD6-4D51-BCD4-19D6E3AE0343}" destId="{481F1DEC-B182-49E5-8E4C-C7500B0CA1FB}" srcOrd="2" destOrd="0" parTransId="{532085E5-E329-4EFF-8B03-A8FFE94AF319}" sibTransId="{7F12563E-929B-4333-AD33-9CEEE65E2922}"/>
    <dgm:cxn modelId="{5DBDA4F2-F401-4F23-BEC5-AC7BB5DF6603}" type="presOf" srcId="{FA9CF924-B80A-40D4-86AD-8EAABA69B34C}" destId="{4A4DF0EE-F0A2-4146-BEEB-D5AA7124A012}" srcOrd="0" destOrd="0" presId="urn:microsoft.com/office/officeart/2005/8/layout/vList2"/>
    <dgm:cxn modelId="{0FA015CE-4277-4DCE-830E-7A072313B46D}" type="presParOf" srcId="{6134C8BD-6D59-46BB-B246-96A8F5F62935}" destId="{63C445DC-6A1B-4936-BF28-DB8F18D1B423}" srcOrd="0" destOrd="0" presId="urn:microsoft.com/office/officeart/2005/8/layout/vList2"/>
    <dgm:cxn modelId="{2C545C5D-057E-4418-94D0-2DCEA2E9FBF6}" type="presParOf" srcId="{6134C8BD-6D59-46BB-B246-96A8F5F62935}" destId="{44F769AB-9A68-4655-B102-A10FFA7467AD}" srcOrd="1" destOrd="0" presId="urn:microsoft.com/office/officeart/2005/8/layout/vList2"/>
    <dgm:cxn modelId="{919546E5-E91E-4D92-B8F0-CC9FE1E898FD}" type="presParOf" srcId="{6134C8BD-6D59-46BB-B246-96A8F5F62935}" destId="{ABC36923-80D9-40EC-88BB-4276890ACBB5}" srcOrd="2" destOrd="0" presId="urn:microsoft.com/office/officeart/2005/8/layout/vList2"/>
    <dgm:cxn modelId="{F28195BB-BD62-4922-B3A9-EA95B1BFB8E0}" type="presParOf" srcId="{6134C8BD-6D59-46BB-B246-96A8F5F62935}" destId="{40EB6730-4F70-4FAE-B884-C422542F95A7}" srcOrd="3" destOrd="0" presId="urn:microsoft.com/office/officeart/2005/8/layout/vList2"/>
    <dgm:cxn modelId="{C398ECA6-E681-44F6-B1A3-AFB95FC916FE}" type="presParOf" srcId="{6134C8BD-6D59-46BB-B246-96A8F5F62935}" destId="{98D7E977-E9DB-4A24-8DB1-419D3F33FBDD}" srcOrd="4" destOrd="0" presId="urn:microsoft.com/office/officeart/2005/8/layout/vList2"/>
    <dgm:cxn modelId="{9FE98698-C001-4079-9D56-062E6585B1A4}" type="presParOf" srcId="{6134C8BD-6D59-46BB-B246-96A8F5F62935}" destId="{DD6C3EFF-149B-44F1-98E8-81900C3BDF1B}" srcOrd="5" destOrd="0" presId="urn:microsoft.com/office/officeart/2005/8/layout/vList2"/>
    <dgm:cxn modelId="{0FFE6A42-2E21-420A-B82E-4037D71D2458}" type="presParOf" srcId="{6134C8BD-6D59-46BB-B246-96A8F5F62935}" destId="{C788A705-8330-414B-A6BE-CB0797587648}" srcOrd="6" destOrd="0" presId="urn:microsoft.com/office/officeart/2005/8/layout/vList2"/>
    <dgm:cxn modelId="{EE5CCCB3-6F91-4D09-9B20-77471F69C734}" type="presParOf" srcId="{6134C8BD-6D59-46BB-B246-96A8F5F62935}" destId="{E41FAC55-1722-40CD-9970-62C809C079D2}" srcOrd="7" destOrd="0" presId="urn:microsoft.com/office/officeart/2005/8/layout/vList2"/>
    <dgm:cxn modelId="{81105A67-D5A1-4B8B-895B-57C5B6AAEC40}" type="presParOf" srcId="{6134C8BD-6D59-46BB-B246-96A8F5F62935}" destId="{F933CDE8-E88B-46FB-ABD3-3060E35353F4}" srcOrd="8" destOrd="0" presId="urn:microsoft.com/office/officeart/2005/8/layout/vList2"/>
    <dgm:cxn modelId="{0F07DF3B-8A18-462A-B57F-D6431A5859B3}" type="presParOf" srcId="{6134C8BD-6D59-46BB-B246-96A8F5F62935}" destId="{76296782-84ED-4C38-BEDD-35AB434C3461}" srcOrd="9" destOrd="0" presId="urn:microsoft.com/office/officeart/2005/8/layout/vList2"/>
    <dgm:cxn modelId="{08CD3D8E-9A4E-4497-BBB2-7B6F59A66607}" type="presParOf" srcId="{6134C8BD-6D59-46BB-B246-96A8F5F62935}" destId="{4A4DF0EE-F0A2-4146-BEEB-D5AA7124A012}" srcOrd="10" destOrd="0" presId="urn:microsoft.com/office/officeart/2005/8/layout/vList2"/>
    <dgm:cxn modelId="{1850CD50-A7B5-4697-B0C3-841E66CA965D}" type="presParOf" srcId="{6134C8BD-6D59-46BB-B246-96A8F5F62935}" destId="{9AE4B2A6-2C8F-4F5E-AE27-D2C092C9CBAF}" srcOrd="11" destOrd="0" presId="urn:microsoft.com/office/officeart/2005/8/layout/vList2"/>
    <dgm:cxn modelId="{61737EF5-26DB-4E9A-90AA-93EBBD2EB55F}" type="presParOf" srcId="{6134C8BD-6D59-46BB-B246-96A8F5F62935}" destId="{89DF0131-B4DE-474E-B995-CC417E00481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445DC-6A1B-4936-BF28-DB8F18D1B423}">
      <dsp:nvSpPr>
        <dsp:cNvPr id="0" name=""/>
        <dsp:cNvSpPr/>
      </dsp:nvSpPr>
      <dsp:spPr>
        <a:xfrm>
          <a:off x="0" y="136106"/>
          <a:ext cx="6815667" cy="12548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rgbClr val="002060"/>
              </a:solidFill>
            </a:rPr>
            <a:t>нахождение расстояний в пространстве</a:t>
          </a:r>
          <a:endParaRPr lang="en-US" sz="2100" kern="1200" dirty="0">
            <a:solidFill>
              <a:srgbClr val="002060"/>
            </a:solidFill>
          </a:endParaRPr>
        </a:p>
      </dsp:txBody>
      <dsp:txXfrm>
        <a:off x="61256" y="197362"/>
        <a:ext cx="6693155" cy="1132313"/>
      </dsp:txXfrm>
    </dsp:sp>
    <dsp:sp modelId="{ABC36923-80D9-40EC-88BB-4276890ACBB5}">
      <dsp:nvSpPr>
        <dsp:cNvPr id="0" name=""/>
        <dsp:cNvSpPr/>
      </dsp:nvSpPr>
      <dsp:spPr>
        <a:xfrm>
          <a:off x="0" y="1578131"/>
          <a:ext cx="6815667" cy="12548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rgbClr val="002060"/>
              </a:solidFill>
            </a:rPr>
            <a:t>нахождение углов в пространстве</a:t>
          </a:r>
          <a:r>
            <a:rPr lang="ru-RU" sz="2400" b="0" i="0" kern="1200" dirty="0">
              <a:solidFill>
                <a:srgbClr val="002060"/>
              </a:solidFill>
            </a:rPr>
            <a:t>: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61256" y="1639387"/>
        <a:ext cx="6693155" cy="1132313"/>
      </dsp:txXfrm>
    </dsp:sp>
    <dsp:sp modelId="{98D7E977-E9DB-4A24-8DB1-419D3F33FBDD}">
      <dsp:nvSpPr>
        <dsp:cNvPr id="0" name=""/>
        <dsp:cNvSpPr/>
      </dsp:nvSpPr>
      <dsp:spPr>
        <a:xfrm>
          <a:off x="0" y="3155949"/>
          <a:ext cx="6815667" cy="12548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rgbClr val="002060"/>
              </a:solidFill>
            </a:rPr>
            <a:t>построение сечения многогранников плоскостью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61256" y="3217205"/>
        <a:ext cx="6693155" cy="1132313"/>
      </dsp:txXfrm>
    </dsp:sp>
    <dsp:sp modelId="{C788A705-8330-414B-A6BE-CB0797587648}">
      <dsp:nvSpPr>
        <dsp:cNvPr id="0" name=""/>
        <dsp:cNvSpPr/>
      </dsp:nvSpPr>
      <dsp:spPr>
        <a:xfrm>
          <a:off x="0" y="4586066"/>
          <a:ext cx="6815667" cy="12548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>
              <a:solidFill>
                <a:srgbClr val="002060"/>
              </a:solidFill>
            </a:rPr>
            <a:t>нахождение площади сечения или объемов многогранников или тел вращения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61256" y="4647322"/>
        <a:ext cx="6693155" cy="1132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445DC-6A1B-4936-BF28-DB8F18D1B423}">
      <dsp:nvSpPr>
        <dsp:cNvPr id="0" name=""/>
        <dsp:cNvSpPr/>
      </dsp:nvSpPr>
      <dsp:spPr>
        <a:xfrm>
          <a:off x="0" y="70688"/>
          <a:ext cx="6815667" cy="8246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i="1" kern="1200" dirty="0">
              <a:solidFill>
                <a:srgbClr val="002060"/>
              </a:solidFill>
            </a:rPr>
            <a:t>поэтапно-вычислительный</a:t>
          </a:r>
          <a:endParaRPr lang="en-US" sz="2800" i="1" kern="1200" dirty="0">
            <a:solidFill>
              <a:srgbClr val="002060"/>
            </a:solidFill>
          </a:endParaRPr>
        </a:p>
      </dsp:txBody>
      <dsp:txXfrm>
        <a:off x="40258" y="110946"/>
        <a:ext cx="6735151" cy="744178"/>
      </dsp:txXfrm>
    </dsp:sp>
    <dsp:sp modelId="{ABC36923-80D9-40EC-88BB-4276890ACBB5}">
      <dsp:nvSpPr>
        <dsp:cNvPr id="0" name=""/>
        <dsp:cNvSpPr/>
      </dsp:nvSpPr>
      <dsp:spPr>
        <a:xfrm>
          <a:off x="0" y="1010582"/>
          <a:ext cx="6815667" cy="6803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1" kern="1200" dirty="0">
              <a:solidFill>
                <a:srgbClr val="002060"/>
              </a:solidFill>
            </a:rPr>
            <a:t>метод дополнительных построений</a:t>
          </a:r>
          <a:endParaRPr lang="en-US" sz="2800" i="1" kern="1200" dirty="0">
            <a:solidFill>
              <a:srgbClr val="002060"/>
            </a:solidFill>
          </a:endParaRPr>
        </a:p>
      </dsp:txBody>
      <dsp:txXfrm>
        <a:off x="33211" y="1043793"/>
        <a:ext cx="6749245" cy="613917"/>
      </dsp:txXfrm>
    </dsp:sp>
    <dsp:sp modelId="{98D7E977-E9DB-4A24-8DB1-419D3F33FBDD}">
      <dsp:nvSpPr>
        <dsp:cNvPr id="0" name=""/>
        <dsp:cNvSpPr/>
      </dsp:nvSpPr>
      <dsp:spPr>
        <a:xfrm>
          <a:off x="0" y="1806121"/>
          <a:ext cx="6815667" cy="7644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1" kern="1200" dirty="0">
              <a:solidFill>
                <a:srgbClr val="002060"/>
              </a:solidFill>
            </a:rPr>
            <a:t>координатный метод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37316" y="1843437"/>
        <a:ext cx="6741035" cy="689784"/>
      </dsp:txXfrm>
    </dsp:sp>
    <dsp:sp modelId="{C788A705-8330-414B-A6BE-CB0797587648}">
      <dsp:nvSpPr>
        <dsp:cNvPr id="0" name=""/>
        <dsp:cNvSpPr/>
      </dsp:nvSpPr>
      <dsp:spPr>
        <a:xfrm>
          <a:off x="0" y="2685738"/>
          <a:ext cx="6815667" cy="6530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1" kern="1200" dirty="0">
              <a:solidFill>
                <a:srgbClr val="002060"/>
              </a:solidFill>
            </a:rPr>
            <a:t>координатно-векторный метод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31880" y="2717618"/>
        <a:ext cx="6751907" cy="589304"/>
      </dsp:txXfrm>
    </dsp:sp>
    <dsp:sp modelId="{F933CDE8-E88B-46FB-ABD3-3060E35353F4}">
      <dsp:nvSpPr>
        <dsp:cNvPr id="0" name=""/>
        <dsp:cNvSpPr/>
      </dsp:nvSpPr>
      <dsp:spPr>
        <a:xfrm>
          <a:off x="0" y="3454003"/>
          <a:ext cx="6815667" cy="7373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1" kern="1200" dirty="0">
              <a:solidFill>
                <a:srgbClr val="002060"/>
              </a:solidFill>
            </a:rPr>
            <a:t>векторный метод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35994" y="3489997"/>
        <a:ext cx="6743679" cy="665354"/>
      </dsp:txXfrm>
    </dsp:sp>
    <dsp:sp modelId="{4A4DF0EE-F0A2-4146-BEEB-D5AA7124A012}">
      <dsp:nvSpPr>
        <dsp:cNvPr id="0" name=""/>
        <dsp:cNvSpPr/>
      </dsp:nvSpPr>
      <dsp:spPr>
        <a:xfrm>
          <a:off x="0" y="4306546"/>
          <a:ext cx="6815667" cy="6803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1" kern="1200" dirty="0">
              <a:solidFill>
                <a:srgbClr val="002060"/>
              </a:solidFill>
            </a:rPr>
            <a:t>метод объёмов</a:t>
          </a:r>
          <a:endParaRPr lang="en-US" sz="2800" i="1" kern="1200" dirty="0">
            <a:solidFill>
              <a:srgbClr val="002060"/>
            </a:solidFill>
          </a:endParaRPr>
        </a:p>
      </dsp:txBody>
      <dsp:txXfrm>
        <a:off x="33211" y="4339757"/>
        <a:ext cx="6749245" cy="613917"/>
      </dsp:txXfrm>
    </dsp:sp>
    <dsp:sp modelId="{89DF0131-B4DE-474E-B995-CC417E004817}">
      <dsp:nvSpPr>
        <dsp:cNvPr id="0" name=""/>
        <dsp:cNvSpPr/>
      </dsp:nvSpPr>
      <dsp:spPr>
        <a:xfrm>
          <a:off x="0" y="5165498"/>
          <a:ext cx="6815667" cy="6803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1" kern="1200" dirty="0">
              <a:solidFill>
                <a:srgbClr val="002060"/>
              </a:solidFill>
            </a:rPr>
            <a:t>метод опорных задач</a:t>
          </a:r>
          <a:endParaRPr lang="en-US" sz="2800" i="1" kern="1200" dirty="0">
            <a:solidFill>
              <a:srgbClr val="002060"/>
            </a:solidFill>
          </a:endParaRPr>
        </a:p>
      </dsp:txBody>
      <dsp:txXfrm>
        <a:off x="33211" y="5198709"/>
        <a:ext cx="6749245" cy="61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0EB4F-A51F-4B63-B86C-C6D259845AB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DA3BA-1ACE-4809-ACA1-0409EBF6D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F859448-FE11-406B-A706-01EF0F7DE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1D383-C2A5-4E9B-8469-C17672A11AAF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B4DEFB6-2A45-4849-B05A-CEB35D9F3E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2A27D08-E82D-4F61-9902-4198CF9A0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tuff">
            <a:extLst>
              <a:ext uri="{FF2B5EF4-FFF2-40B4-BE49-F238E27FC236}">
                <a16:creationId xmlns:a16="http://schemas.microsoft.com/office/drawing/2014/main" id="{97F494D6-829C-4D8C-924F-79FCDFC3E1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92D5BF0D-08F4-443E-B936-AFB363432C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13526"/>
            <a:ext cx="12192000" cy="24447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000"/>
              <a:t>www.company.com</a:t>
            </a:r>
            <a:endParaRPr lang="fr-FR" altLang="ru-RU" sz="100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5029200"/>
            <a:ext cx="7620000" cy="6096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572000" y="3581401"/>
            <a:ext cx="7620000" cy="1470025"/>
          </a:xfrm>
          <a:solidFill>
            <a:schemeClr val="bg1"/>
          </a:solidFill>
          <a:ln algn="ctr"/>
        </p:spPr>
        <p:txBody>
          <a:bodyPr lIns="91440" anchor="t"/>
          <a:lstStyle>
            <a:lvl1pPr algn="ctr">
              <a:spcBef>
                <a:spcPct val="20000"/>
              </a:spcBef>
              <a:defRPr sz="4000" b="1">
                <a:solidFill>
                  <a:srgbClr val="FCAB1A"/>
                </a:solidFill>
                <a:latin typeface="Verdana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9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0141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3600" y="1400176"/>
            <a:ext cx="2438400" cy="47720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1400176"/>
            <a:ext cx="7112000" cy="47720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766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1400176"/>
            <a:ext cx="9753600" cy="581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438400" y="2133600"/>
            <a:ext cx="9550400" cy="4038600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3123293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1400176"/>
            <a:ext cx="9753600" cy="581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438400" y="2133600"/>
            <a:ext cx="4673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15200" y="2133600"/>
            <a:ext cx="4673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030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3690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988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38400" y="2133600"/>
            <a:ext cx="46736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15200" y="2133600"/>
            <a:ext cx="46736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0084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2326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4406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83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73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690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stuff">
            <a:extLst>
              <a:ext uri="{FF2B5EF4-FFF2-40B4-BE49-F238E27FC236}">
                <a16:creationId xmlns:a16="http://schemas.microsoft.com/office/drawing/2014/main" id="{7E124D32-6588-4E0E-8F49-0401C7F7C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3">
            <a:extLst>
              <a:ext uri="{FF2B5EF4-FFF2-40B4-BE49-F238E27FC236}">
                <a16:creationId xmlns:a16="http://schemas.microsoft.com/office/drawing/2014/main" id="{4F894648-17AA-476D-9D71-7D41672E7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752600"/>
            <a:ext cx="10464800" cy="3505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A304D306-9818-4BC1-BCED-ADB892B8F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1400176"/>
            <a:ext cx="9753600" cy="5810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fr-FR" altLang="ru-RU"/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954AA6E8-057A-4B0C-96C3-F7FD540DA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2133600"/>
            <a:ext cx="9550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fr-FR" altLang="ru-RU"/>
          </a:p>
        </p:txBody>
      </p:sp>
      <p:sp>
        <p:nvSpPr>
          <p:cNvPr id="1030" name="Rectangle 19">
            <a:extLst>
              <a:ext uri="{FF2B5EF4-FFF2-40B4-BE49-F238E27FC236}">
                <a16:creationId xmlns:a16="http://schemas.microsoft.com/office/drawing/2014/main" id="{06805815-0639-414F-989A-17F3B0E23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3526"/>
            <a:ext cx="12192000" cy="24447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000"/>
              <a:t>www.company.com</a:t>
            </a:r>
            <a:endParaRPr lang="fr-FR" altLang="ru-RU" sz="1000"/>
          </a:p>
        </p:txBody>
      </p:sp>
      <p:sp>
        <p:nvSpPr>
          <p:cNvPr id="1031" name="Oval 23">
            <a:extLst>
              <a:ext uri="{FF2B5EF4-FFF2-40B4-BE49-F238E27FC236}">
                <a16:creationId xmlns:a16="http://schemas.microsoft.com/office/drawing/2014/main" id="{07EF08B7-439B-412F-B96C-08E4AB6C7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1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2" name="Oval 24">
            <a:extLst>
              <a:ext uri="{FF2B5EF4-FFF2-40B4-BE49-F238E27FC236}">
                <a16:creationId xmlns:a16="http://schemas.microsoft.com/office/drawing/2014/main" id="{823ADF22-F8A5-4EF0-B98A-58D8C3968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233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3" name="Oval 25">
            <a:extLst>
              <a:ext uri="{FF2B5EF4-FFF2-40B4-BE49-F238E27FC236}">
                <a16:creationId xmlns:a16="http://schemas.microsoft.com/office/drawing/2014/main" id="{AB421D94-670A-42B1-BA23-D1DD66F66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118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4" name="Oval 26">
            <a:extLst>
              <a:ext uri="{FF2B5EF4-FFF2-40B4-BE49-F238E27FC236}">
                <a16:creationId xmlns:a16="http://schemas.microsoft.com/office/drawing/2014/main" id="{B07EC7E3-1122-4698-9A14-8EF0BB9AE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5" name="Oval 27">
            <a:extLst>
              <a:ext uri="{FF2B5EF4-FFF2-40B4-BE49-F238E27FC236}">
                <a16:creationId xmlns:a16="http://schemas.microsoft.com/office/drawing/2014/main" id="{B0AE73E2-DC81-4F8B-A52A-4E05FB5A4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885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6" name="Oval 28">
            <a:extLst>
              <a:ext uri="{FF2B5EF4-FFF2-40B4-BE49-F238E27FC236}">
                <a16:creationId xmlns:a16="http://schemas.microsoft.com/office/drawing/2014/main" id="{3F1699EA-C3AD-49F3-BC5C-1CF11469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2884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7" name="Oval 29">
            <a:extLst>
              <a:ext uri="{FF2B5EF4-FFF2-40B4-BE49-F238E27FC236}">
                <a16:creationId xmlns:a16="http://schemas.microsoft.com/office/drawing/2014/main" id="{B679D785-FCA2-4782-BF01-BD51F00A3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767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8" name="Oval 30">
            <a:extLst>
              <a:ext uri="{FF2B5EF4-FFF2-40B4-BE49-F238E27FC236}">
                <a16:creationId xmlns:a16="http://schemas.microsoft.com/office/drawing/2014/main" id="{BD16F32A-CFE0-4F0D-839D-0410516EB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651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9" name="Oval 31">
            <a:extLst>
              <a:ext uri="{FF2B5EF4-FFF2-40B4-BE49-F238E27FC236}">
                <a16:creationId xmlns:a16="http://schemas.microsoft.com/office/drawing/2014/main" id="{FBEE80AB-A02C-4E77-BA03-7F7FD11D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533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40" name="Oval 32">
            <a:extLst>
              <a:ext uri="{FF2B5EF4-FFF2-40B4-BE49-F238E27FC236}">
                <a16:creationId xmlns:a16="http://schemas.microsoft.com/office/drawing/2014/main" id="{7D92EC93-8D39-4A35-8679-8212A2C61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0533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</p:spTree>
    <p:extLst>
      <p:ext uri="{BB962C8B-B14F-4D97-AF65-F5344CB8AC3E}">
        <p14:creationId xmlns:p14="http://schemas.microsoft.com/office/powerpoint/2010/main" val="237935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ge-study.ru/ru/ege/materialy/matematika/ugol-mezhdu-skreshhivayushhimisya-pryamymi-i-rasstoyanie-mezhdu-nimi-rasstoyanie-ot-tochki-do-ploskosti-i-ot-pryamoj-do-parallelnoj-ej-ploskosti/" TargetMode="External"/><Relationship Id="rId13" Type="http://schemas.openxmlformats.org/officeDocument/2006/relationships/hyperlink" Target="https://ege-study.ru/materialy-ege/parallelnoe-proecirovanie-ploshhad-proekcii-figury/" TargetMode="External"/><Relationship Id="rId3" Type="http://schemas.openxmlformats.org/officeDocument/2006/relationships/hyperlink" Target="https://ege-study.ru/materialy-ege/pryamye-v-prostranstve-peresekayushhiesya-parallelnye-i-skreshhivayushhiesya-pryamye/" TargetMode="External"/><Relationship Id="rId7" Type="http://schemas.openxmlformats.org/officeDocument/2006/relationships/hyperlink" Target="https://ege-study.ru/materialy-ege/ugol-mezhdu-skreshhivayushhimisya-pryamymi-i-rasstoyanie-mezhdu-nimi-rasstoyanie-ot-tochki-do-ploskosti-i-ot-pryamoj-do-parallelnoj-ej-ploskosti/" TargetMode="External"/><Relationship Id="rId12" Type="http://schemas.openxmlformats.org/officeDocument/2006/relationships/hyperlink" Target="https://ege-study.ru/materialy-ege/teorema-o-trex-perpendikulyarax/" TargetMode="External"/><Relationship Id="rId2" Type="http://schemas.openxmlformats.org/officeDocument/2006/relationships/hyperlink" Target="https://ege-study.ru/ru/ege/materialy/matematika/ploskost-v-prostranstve-vzaimnoe-raspolozhenie-ploskostej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ge-study.ru/ru/ege/materialy/matematika/ugol-mezhdu-pryamoj-i-ploskostyu-perpendikulyarnost-pryamoj-i-ploskosti/" TargetMode="External"/><Relationship Id="rId11" Type="http://schemas.openxmlformats.org/officeDocument/2006/relationships/hyperlink" Target="https://ege-study.ru/ru/ege/materialy/matematika/ugol-mezhdu-ploskostyami-perpendikulyarnost-ploskostej/" TargetMode="External"/><Relationship Id="rId5" Type="http://schemas.openxmlformats.org/officeDocument/2006/relationships/hyperlink" Target="https://ege-study.ru/materialy-ege/ugol-mezhdu-pryamoj-i-ploskostyu-perpendikulyarnost-pryamoj-i-ploskosti/" TargetMode="External"/><Relationship Id="rId10" Type="http://schemas.openxmlformats.org/officeDocument/2006/relationships/hyperlink" Target="https://ege-study.ru/materialy-ege/parallelnost-ploskostej/" TargetMode="External"/><Relationship Id="rId4" Type="http://schemas.openxmlformats.org/officeDocument/2006/relationships/hyperlink" Target="https://ege-study.ru/materialy-ege/parallelnost-pryamoj-i-ploskosti/" TargetMode="External"/><Relationship Id="rId9" Type="http://schemas.openxmlformats.org/officeDocument/2006/relationships/hyperlink" Target="https://ege-study.ru/materialy-ege/ugol-mezhdu-ploskostyami-perpendikulyarnost-ploskostej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072CBD1-8D47-4658-8F83-1A900E93D9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6449" y="1500011"/>
            <a:ext cx="10092772" cy="333471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Тема: «Оценивание задания № 13 ЕГЭ (№ 14 ЕГЭ-2021) с развёрнутым ответом по математике с использованием методических рекомендаций ФГБНУ ФИПИ»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3" name="TextBox 1">
            <a:extLst>
              <a:ext uri="{FF2B5EF4-FFF2-40B4-BE49-F238E27FC236}">
                <a16:creationId xmlns:a16="http://schemas.microsoft.com/office/drawing/2014/main" id="{5FFF8F1F-6661-43AB-9E8A-E54D9A35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956175"/>
            <a:ext cx="3276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000">
                <a:solidFill>
                  <a:srgbClr val="002060"/>
                </a:solidFill>
              </a:rPr>
              <a:t>Попова Елена Юрьевна,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000">
                <a:solidFill>
                  <a:srgbClr val="002060"/>
                </a:solidFill>
              </a:rPr>
              <a:t>учитель математики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000">
                <a:solidFill>
                  <a:srgbClr val="002060"/>
                </a:solidFill>
              </a:rPr>
              <a:t>МАОУ СОШ № 5</a:t>
            </a:r>
            <a:r>
              <a:rPr lang="ru-RU" altLang="ru-RU" sz="2000">
                <a:solidFill>
                  <a:srgbClr val="FFFFFF"/>
                </a:solidFill>
              </a:rPr>
              <a:t>П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000">
                <a:solidFill>
                  <a:srgbClr val="000066"/>
                </a:solidFill>
              </a:rPr>
              <a:t>города Тюмени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altLang="ru-RU" sz="2000">
              <a:solidFill>
                <a:srgbClr val="000066"/>
              </a:solidFill>
            </a:endParaRPr>
          </a:p>
        </p:txBody>
      </p:sp>
      <p:sp>
        <p:nvSpPr>
          <p:cNvPr id="5124" name="Прямоугольник 1">
            <a:extLst>
              <a:ext uri="{FF2B5EF4-FFF2-40B4-BE49-F238E27FC236}">
                <a16:creationId xmlns:a16="http://schemas.microsoft.com/office/drawing/2014/main" id="{D28A5488-C879-4FD4-B70A-362C0FC1D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963" y="6642100"/>
            <a:ext cx="1249362" cy="2159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800">
                <a:solidFill>
                  <a:srgbClr val="000066"/>
                </a:solidFill>
              </a:rPr>
              <a:t>города Тюмени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33D109-FC39-45D8-BE9E-53ED7450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5" t="20971" r="26821" b="58447"/>
          <a:stretch/>
        </p:blipFill>
        <p:spPr>
          <a:xfrm>
            <a:off x="1367160" y="-8808"/>
            <a:ext cx="8433788" cy="21038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7227FB-AB5F-4707-83B2-E58390A8E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2" t="42459" r="29151" b="27249"/>
          <a:stretch/>
        </p:blipFill>
        <p:spPr>
          <a:xfrm>
            <a:off x="6211008" y="2095061"/>
            <a:ext cx="5581898" cy="3755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5F05B6-5058-4175-A876-31F20829AF4B}"/>
              </a:ext>
            </a:extLst>
          </p:cNvPr>
          <p:cNvSpPr txBox="1"/>
          <p:nvPr/>
        </p:nvSpPr>
        <p:spPr>
          <a:xfrm>
            <a:off x="142043" y="2178973"/>
            <a:ext cx="6068965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Плоскости PAB и PCD имеют две общих точки Р и К, значит они пресекаются по прямой РК. Но, если две плоскости, перпендикулярные третей плоскости пересекаются, то прямая их пересечения перпендикулярна третьей плоскости. Значит РК перпендикулярна плоскости АВС, прямым АВ и CD лежащим в плоскости АВС. Но тогда АКD – линейный угол двугранного угла АРКD.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81DC35-3AAD-4FAC-B219-4B95823B6F3B}"/>
              </a:ext>
            </a:extLst>
          </p:cNvPr>
          <p:cNvSpPr txBox="1"/>
          <p:nvPr/>
        </p:nvSpPr>
        <p:spPr>
          <a:xfrm>
            <a:off x="142043" y="4817430"/>
            <a:ext cx="56284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В треугольнике АКD по условию 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Cambria Math" panose="02040503050406030204" pitchFamily="18" charset="0"/>
              </a:rPr>
              <a:t>сумма углов </a:t>
            </a:r>
            <a:r>
              <a:rPr lang="ru-RU" sz="2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BAD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и </a:t>
            </a:r>
            <a:r>
              <a:rPr lang="ru-RU" sz="20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ADC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равна 90 градусам, значит третий угол АКD равен 90 градусам. Значит двугранный угол АРКD – прямой. Что и требовалось доказать</a:t>
            </a:r>
            <a:r>
              <a:rPr lang="ru-RU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30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9FD2E5-BA02-445A-9682-0033659E9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19" t="56829" r="26674" b="5867"/>
          <a:stretch/>
        </p:blipFill>
        <p:spPr>
          <a:xfrm>
            <a:off x="2982898" y="949910"/>
            <a:ext cx="8770269" cy="43500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D4B9C1-7369-47B5-9052-6BA18E3D6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32" t="653" r="33753" b="30495"/>
          <a:stretch/>
        </p:blipFill>
        <p:spPr>
          <a:xfrm>
            <a:off x="923279" y="132004"/>
            <a:ext cx="3622088" cy="3481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60BB9-83F7-4F57-A9E3-CBB9F65957BE}"/>
              </a:ext>
            </a:extLst>
          </p:cNvPr>
          <p:cNvSpPr txBox="1"/>
          <p:nvPr/>
        </p:nvSpPr>
        <p:spPr>
          <a:xfrm>
            <a:off x="4291919" y="5413882"/>
            <a:ext cx="3422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эксперта: 0 баллов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9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1F7381-298B-4CB6-A31B-6C2540F317C3}"/>
              </a:ext>
            </a:extLst>
          </p:cNvPr>
          <p:cNvSpPr txBox="1"/>
          <p:nvPr/>
        </p:nvSpPr>
        <p:spPr>
          <a:xfrm>
            <a:off x="341789" y="186367"/>
            <a:ext cx="10897341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1</a:t>
            </a:r>
            <a:r>
              <a:rPr lang="ru-RU" sz="2400" dirty="0"/>
              <a:t>. Дана правильная треугольная пирамида SABC. АB = 16, высота SH = 10, точка К - середина AS, точка N — середина ВС. Плоскость, проходящая через точку К и параллельная основанию пирамиды, пересекает ребра SB и SC в точках Q и Р соответственно.</a:t>
            </a:r>
          </a:p>
          <a:p>
            <a:endParaRPr lang="ru-RU" sz="2400" dirty="0"/>
          </a:p>
          <a:p>
            <a:r>
              <a:rPr lang="ru-RU" sz="2400" dirty="0"/>
              <a:t>а) Докажите, что SPQCB : SBSC = 3 : 4.</a:t>
            </a:r>
          </a:p>
          <a:p>
            <a:r>
              <a:rPr lang="ru-RU" sz="2400" dirty="0"/>
              <a:t>б) Найдите объем пирамиды KBPQC.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1A48F7-0EC5-4CAD-90FC-F26F88707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8" t="48783" r="43422" b="27618"/>
          <a:stretch/>
        </p:blipFill>
        <p:spPr>
          <a:xfrm>
            <a:off x="179943" y="2886294"/>
            <a:ext cx="8432875" cy="3650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7FA207-3370-465D-AD6A-A4357F5B6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85" t="32337" r="38471" b="32337"/>
          <a:stretch/>
        </p:blipFill>
        <p:spPr>
          <a:xfrm>
            <a:off x="6096000" y="1603775"/>
            <a:ext cx="4592715" cy="433667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BD3A642F-E2DB-417D-A896-E81DFEBC2083}"/>
              </a:ext>
            </a:extLst>
          </p:cNvPr>
          <p:cNvSpPr/>
          <p:nvPr/>
        </p:nvSpPr>
        <p:spPr bwMode="auto">
          <a:xfrm>
            <a:off x="7261934" y="3108901"/>
            <a:ext cx="88776" cy="1065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8C19CF1-FFAA-4EC5-950C-D3107DD06815}"/>
              </a:ext>
            </a:extLst>
          </p:cNvPr>
          <p:cNvSpPr/>
          <p:nvPr/>
        </p:nvSpPr>
        <p:spPr bwMode="auto">
          <a:xfrm>
            <a:off x="9128462" y="3072725"/>
            <a:ext cx="88776" cy="1065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0C41C22-F07B-42DA-9150-90F3BC6D3235}"/>
              </a:ext>
            </a:extLst>
          </p:cNvPr>
          <p:cNvSpPr/>
          <p:nvPr/>
        </p:nvSpPr>
        <p:spPr bwMode="auto">
          <a:xfrm>
            <a:off x="7804952" y="3772114"/>
            <a:ext cx="88776" cy="1065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86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1F7381-298B-4CB6-A31B-6C2540F317C3}"/>
              </a:ext>
            </a:extLst>
          </p:cNvPr>
          <p:cNvSpPr txBox="1"/>
          <p:nvPr/>
        </p:nvSpPr>
        <p:spPr>
          <a:xfrm>
            <a:off x="341790" y="186367"/>
            <a:ext cx="9423648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1. Дана правильная треугольная пирамида SABC. АB = 16, высота SH = 10, точка К - середина AS, точка N — середина ВС. Плоскость, проходящая через точку К и параллельная основанию пирамиды, пересекает ребра SB и SC в точках Q и Р соответственно.</a:t>
            </a:r>
          </a:p>
          <a:p>
            <a:endParaRPr lang="ru-RU" dirty="0"/>
          </a:p>
          <a:p>
            <a:r>
              <a:rPr lang="ru-RU" dirty="0"/>
              <a:t>а) Докажите, что S</a:t>
            </a:r>
            <a:r>
              <a:rPr lang="ru-RU" sz="1200" dirty="0"/>
              <a:t>PQCB </a:t>
            </a:r>
            <a:r>
              <a:rPr lang="ru-RU" dirty="0"/>
              <a:t>: S</a:t>
            </a:r>
            <a:r>
              <a:rPr lang="ru-RU" sz="1200" dirty="0"/>
              <a:t>BSC</a:t>
            </a:r>
            <a:r>
              <a:rPr lang="ru-RU" dirty="0"/>
              <a:t> = 3 : 4.</a:t>
            </a:r>
          </a:p>
          <a:p>
            <a:r>
              <a:rPr lang="ru-RU" dirty="0"/>
              <a:t>б) Найдите объем пирамиды KBPQC.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216C5E-9D8A-499C-9FC3-4F39F4107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33" t="16052" r="34685" b="58964"/>
          <a:stretch/>
        </p:blipFill>
        <p:spPr>
          <a:xfrm>
            <a:off x="266330" y="2423602"/>
            <a:ext cx="9423648" cy="3755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7FA207-3370-465D-AD6A-A4357F5B6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85" t="32337" r="38471" b="32337"/>
          <a:stretch/>
        </p:blipFill>
        <p:spPr>
          <a:xfrm>
            <a:off x="6537682" y="1118644"/>
            <a:ext cx="4151845" cy="392038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3F76C71-6BA0-4F90-A815-D9FD46B73F0E}"/>
              </a:ext>
            </a:extLst>
          </p:cNvPr>
          <p:cNvCxnSpPr>
            <a:cxnSpLocks/>
          </p:cNvCxnSpPr>
          <p:nvPr/>
        </p:nvCxnSpPr>
        <p:spPr bwMode="auto">
          <a:xfrm flipV="1">
            <a:off x="8111994" y="2531862"/>
            <a:ext cx="1228434" cy="601877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C0C9350-DCE0-438A-AB8B-9F36DB076D41}"/>
              </a:ext>
            </a:extLst>
          </p:cNvPr>
          <p:cNvCxnSpPr>
            <a:cxnSpLocks/>
          </p:cNvCxnSpPr>
          <p:nvPr/>
        </p:nvCxnSpPr>
        <p:spPr bwMode="auto">
          <a:xfrm flipV="1">
            <a:off x="7872502" y="3515557"/>
            <a:ext cx="2317251" cy="1240166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E99576E-9299-46FC-A42E-FCE45DB4E9B2}"/>
              </a:ext>
            </a:extLst>
          </p:cNvPr>
          <p:cNvCxnSpPr>
            <a:cxnSpLocks/>
          </p:cNvCxnSpPr>
          <p:nvPr/>
        </p:nvCxnSpPr>
        <p:spPr bwMode="auto">
          <a:xfrm>
            <a:off x="9322249" y="2514600"/>
            <a:ext cx="904462" cy="1000957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E2A72B3-B5AA-4DB2-BC3D-77252D81DE6A}"/>
              </a:ext>
            </a:extLst>
          </p:cNvPr>
          <p:cNvCxnSpPr>
            <a:cxnSpLocks/>
          </p:cNvCxnSpPr>
          <p:nvPr/>
        </p:nvCxnSpPr>
        <p:spPr bwMode="auto">
          <a:xfrm flipV="1">
            <a:off x="7872502" y="3117420"/>
            <a:ext cx="239492" cy="1638303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6077209-05D7-4D98-BCE4-105EE0EE6261}"/>
              </a:ext>
            </a:extLst>
          </p:cNvPr>
          <p:cNvCxnSpPr>
            <a:cxnSpLocks/>
          </p:cNvCxnSpPr>
          <p:nvPr/>
        </p:nvCxnSpPr>
        <p:spPr bwMode="auto">
          <a:xfrm>
            <a:off x="8412309" y="1551372"/>
            <a:ext cx="870011" cy="941033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61F5713-E367-4E53-BA0A-B2C8354F565F}"/>
              </a:ext>
            </a:extLst>
          </p:cNvPr>
          <p:cNvCxnSpPr>
            <a:cxnSpLocks/>
          </p:cNvCxnSpPr>
          <p:nvPr/>
        </p:nvCxnSpPr>
        <p:spPr bwMode="auto">
          <a:xfrm flipH="1">
            <a:off x="8111994" y="1548195"/>
            <a:ext cx="278128" cy="1530642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DE8A3A3-BB35-4923-B181-4B0BFAF67BF4}"/>
              </a:ext>
            </a:extLst>
          </p:cNvPr>
          <p:cNvCxnSpPr>
            <a:cxnSpLocks/>
          </p:cNvCxnSpPr>
          <p:nvPr/>
        </p:nvCxnSpPr>
        <p:spPr bwMode="auto">
          <a:xfrm flipV="1">
            <a:off x="8184015" y="2487439"/>
            <a:ext cx="1120492" cy="600333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2845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44150-3359-4432-B1D7-7CC46864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2" t="22654" r="36214" b="20906"/>
          <a:stretch/>
        </p:blipFill>
        <p:spPr>
          <a:xfrm>
            <a:off x="29593" y="0"/>
            <a:ext cx="8531441" cy="66760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783D2C-092F-4ACB-82EF-53C1C390C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85" t="32337" r="38471" b="32337"/>
          <a:stretch/>
        </p:blipFill>
        <p:spPr>
          <a:xfrm>
            <a:off x="6281803" y="1833762"/>
            <a:ext cx="4930694" cy="4655816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0EDE289-56EA-46C4-B370-9581C372B4AE}"/>
              </a:ext>
            </a:extLst>
          </p:cNvPr>
          <p:cNvCxnSpPr>
            <a:cxnSpLocks/>
          </p:cNvCxnSpPr>
          <p:nvPr/>
        </p:nvCxnSpPr>
        <p:spPr bwMode="auto">
          <a:xfrm>
            <a:off x="7590408" y="3429000"/>
            <a:ext cx="257452" cy="2696592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275492-51EA-4DFA-A042-494DB48E0357}"/>
              </a:ext>
            </a:extLst>
          </p:cNvPr>
          <p:cNvCxnSpPr>
            <a:cxnSpLocks/>
          </p:cNvCxnSpPr>
          <p:nvPr/>
        </p:nvCxnSpPr>
        <p:spPr bwMode="auto">
          <a:xfrm>
            <a:off x="7590408" y="3537011"/>
            <a:ext cx="3098307" cy="1159276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785044C-C19C-4926-87DF-65C2B67AD7E0}"/>
              </a:ext>
            </a:extLst>
          </p:cNvPr>
          <p:cNvCxnSpPr>
            <a:cxnSpLocks/>
          </p:cNvCxnSpPr>
          <p:nvPr/>
        </p:nvCxnSpPr>
        <p:spPr bwMode="auto">
          <a:xfrm>
            <a:off x="7617041" y="3573632"/>
            <a:ext cx="559293" cy="661017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CC4E8AF-91C6-41FA-BAB3-F1D472121694}"/>
              </a:ext>
            </a:extLst>
          </p:cNvPr>
          <p:cNvCxnSpPr>
            <a:cxnSpLocks/>
          </p:cNvCxnSpPr>
          <p:nvPr/>
        </p:nvCxnSpPr>
        <p:spPr bwMode="auto">
          <a:xfrm flipH="1">
            <a:off x="7847860" y="4244637"/>
            <a:ext cx="343560" cy="1880955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14D802D-9F47-42F2-A907-57186056143D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1420" y="3536828"/>
            <a:ext cx="1378708" cy="697821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B34753A-3002-4FE9-A8F0-63FEF177D368}"/>
              </a:ext>
            </a:extLst>
          </p:cNvPr>
          <p:cNvCxnSpPr>
            <a:cxnSpLocks/>
          </p:cNvCxnSpPr>
          <p:nvPr/>
        </p:nvCxnSpPr>
        <p:spPr bwMode="auto">
          <a:xfrm>
            <a:off x="9585214" y="3527950"/>
            <a:ext cx="1103501" cy="1168337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7326A8-810D-4353-A0BD-74DA95F2BD7A}"/>
              </a:ext>
            </a:extLst>
          </p:cNvPr>
          <p:cNvCxnSpPr>
            <a:cxnSpLocks/>
          </p:cNvCxnSpPr>
          <p:nvPr/>
        </p:nvCxnSpPr>
        <p:spPr bwMode="auto">
          <a:xfrm flipH="1">
            <a:off x="7896687" y="4670209"/>
            <a:ext cx="2789808" cy="1473139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C0F9313-CFD7-4301-9BAA-AB49034B2DB0}"/>
              </a:ext>
            </a:extLst>
          </p:cNvPr>
          <p:cNvCxnSpPr>
            <a:cxnSpLocks/>
          </p:cNvCxnSpPr>
          <p:nvPr/>
        </p:nvCxnSpPr>
        <p:spPr bwMode="auto">
          <a:xfrm flipV="1">
            <a:off x="7558001" y="3480880"/>
            <a:ext cx="1979720" cy="8695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2286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E1B5E6-E8AA-4B17-8917-04554184D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52" t="34433" r="10801" b="11069"/>
          <a:stretch/>
        </p:blipFill>
        <p:spPr>
          <a:xfrm>
            <a:off x="71022" y="79898"/>
            <a:ext cx="11159718" cy="4998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0C12A2-32EA-495C-BB11-E5C8236C9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730"/>
          <a:stretch/>
        </p:blipFill>
        <p:spPr>
          <a:xfrm>
            <a:off x="465213" y="4956399"/>
            <a:ext cx="11995374" cy="12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2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3B8E2-03F5-4808-8260-52C5F5E7B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8" t="24336" r="20339" b="8220"/>
          <a:stretch/>
        </p:blipFill>
        <p:spPr>
          <a:xfrm>
            <a:off x="133165" y="159798"/>
            <a:ext cx="8629096" cy="6108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43426E-2C8D-4927-A29C-0495BB06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69" t="36505" r="15534" b="15858"/>
          <a:stretch/>
        </p:blipFill>
        <p:spPr>
          <a:xfrm>
            <a:off x="8971110" y="879155"/>
            <a:ext cx="2907212" cy="282283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2B53F0-FF82-47DC-997B-8DD8A1CA0390}"/>
              </a:ext>
            </a:extLst>
          </p:cNvPr>
          <p:cNvSpPr/>
          <p:nvPr/>
        </p:nvSpPr>
        <p:spPr bwMode="auto">
          <a:xfrm>
            <a:off x="9250532" y="2996214"/>
            <a:ext cx="266330" cy="3107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EE43A-5176-4A10-B343-DA3F196D329B}"/>
              </a:ext>
            </a:extLst>
          </p:cNvPr>
          <p:cNvSpPr txBox="1"/>
          <p:nvPr/>
        </p:nvSpPr>
        <p:spPr>
          <a:xfrm>
            <a:off x="4447713" y="5894773"/>
            <a:ext cx="3240349" cy="37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Ошибка в формуле объема!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291A9-FB61-4D3C-BBD6-1CB64C63044C}"/>
              </a:ext>
            </a:extLst>
          </p:cNvPr>
          <p:cNvSpPr txBox="1"/>
          <p:nvPr/>
        </p:nvSpPr>
        <p:spPr>
          <a:xfrm>
            <a:off x="8762260" y="5655679"/>
            <a:ext cx="302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Оценка эксперта </a:t>
            </a:r>
            <a:r>
              <a:rPr lang="ru-RU" b="1" dirty="0">
                <a:solidFill>
                  <a:srgbClr val="FF0000"/>
                </a:solidFill>
              </a:rPr>
              <a:t>1 балл</a:t>
            </a:r>
          </a:p>
        </p:txBody>
      </p:sp>
    </p:spTree>
    <p:extLst>
      <p:ext uri="{BB962C8B-B14F-4D97-AF65-F5344CB8AC3E}">
        <p14:creationId xmlns:p14="http://schemas.microsoft.com/office/powerpoint/2010/main" val="800030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26CF05-7803-48B0-8DA1-F1CE7D83B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0" t="31974" r="26602" b="54046"/>
          <a:stretch/>
        </p:blipFill>
        <p:spPr>
          <a:xfrm>
            <a:off x="230821" y="239170"/>
            <a:ext cx="11587820" cy="19708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00B214-C464-4850-BEDE-36787A0ED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9" t="11749" r="37401" b="45214"/>
          <a:stretch/>
        </p:blipFill>
        <p:spPr>
          <a:xfrm>
            <a:off x="344031" y="2296767"/>
            <a:ext cx="3926371" cy="40378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FCB482-1E43-4906-85A6-C5CAFD6E1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3" t="53861" r="33586" b="24885"/>
          <a:stretch/>
        </p:blipFill>
        <p:spPr>
          <a:xfrm>
            <a:off x="4270401" y="2610210"/>
            <a:ext cx="7548239" cy="26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26CF05-7803-48B0-8DA1-F1CE7D83B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0" t="31974" r="26602" b="54046"/>
          <a:stretch/>
        </p:blipFill>
        <p:spPr>
          <a:xfrm>
            <a:off x="159800" y="141516"/>
            <a:ext cx="10360239" cy="17620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00B214-C464-4850-BEDE-36787A0ED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9" t="11749" r="37401" b="45214"/>
          <a:stretch/>
        </p:blipFill>
        <p:spPr>
          <a:xfrm>
            <a:off x="246376" y="2068181"/>
            <a:ext cx="3091627" cy="31794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EC51B4-7FD7-4BC6-A14B-7F9184638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79" t="10227" r="26601" b="65954"/>
          <a:stretch/>
        </p:blipFill>
        <p:spPr>
          <a:xfrm>
            <a:off x="3499098" y="2618912"/>
            <a:ext cx="8446526" cy="287724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D77B116-EAF4-43AF-8E90-D40CE19B8F63}"/>
              </a:ext>
            </a:extLst>
          </p:cNvPr>
          <p:cNvCxnSpPr/>
          <p:nvPr/>
        </p:nvCxnSpPr>
        <p:spPr bwMode="auto">
          <a:xfrm>
            <a:off x="1012054" y="4616388"/>
            <a:ext cx="577049" cy="417251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7D2F491-4D03-4B16-BCBE-C142D5AD80A5}"/>
              </a:ext>
            </a:extLst>
          </p:cNvPr>
          <p:cNvCxnSpPr>
            <a:cxnSpLocks/>
          </p:cNvCxnSpPr>
          <p:nvPr/>
        </p:nvCxnSpPr>
        <p:spPr bwMode="auto">
          <a:xfrm>
            <a:off x="1083076" y="2317072"/>
            <a:ext cx="1944209" cy="701336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816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3E5D2-BDF3-47A8-AE36-D26E64726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5" t="9450" r="36359" b="31003"/>
          <a:stretch/>
        </p:blipFill>
        <p:spPr>
          <a:xfrm>
            <a:off x="1692676" y="0"/>
            <a:ext cx="7184994" cy="64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1269E0-A2C0-4D1F-A921-05C32737A3A2}"/>
              </a:ext>
            </a:extLst>
          </p:cNvPr>
          <p:cNvSpPr txBox="1"/>
          <p:nvPr/>
        </p:nvSpPr>
        <p:spPr>
          <a:xfrm>
            <a:off x="2716568" y="221942"/>
            <a:ext cx="4980372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5D3E5"/>
                </a:solidFill>
              </a:rPr>
              <a:t> Задание № 13 (ЕГЭ – 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0E2C2-B3C9-4274-9CFE-CFE54A278F96}"/>
              </a:ext>
            </a:extLst>
          </p:cNvPr>
          <p:cNvSpPr txBox="1"/>
          <p:nvPr/>
        </p:nvSpPr>
        <p:spPr>
          <a:xfrm>
            <a:off x="506027" y="1486916"/>
            <a:ext cx="3169328" cy="12003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Тип задания по кодификатору требований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4D2FA-5240-481F-B351-2766F701040F}"/>
              </a:ext>
            </a:extLst>
          </p:cNvPr>
          <p:cNvSpPr txBox="1"/>
          <p:nvPr/>
        </p:nvSpPr>
        <p:spPr>
          <a:xfrm>
            <a:off x="506027" y="3290500"/>
            <a:ext cx="3169328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Характеристика задания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17111-C629-4C8A-B6DE-65E2DDD52003}"/>
              </a:ext>
            </a:extLst>
          </p:cNvPr>
          <p:cNvSpPr txBox="1"/>
          <p:nvPr/>
        </p:nvSpPr>
        <p:spPr>
          <a:xfrm>
            <a:off x="5206754" y="1486916"/>
            <a:ext cx="4980372" cy="1200329"/>
          </a:xfrm>
          <a:prstGeom prst="rect">
            <a:avLst/>
          </a:prstGeom>
          <a:solidFill>
            <a:srgbClr val="E5D3E5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/>
              <a:t>Стереометрическая задача на нахождение геометрических величин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09A7B-A71B-4180-BA41-FDFF3A673814}"/>
              </a:ext>
            </a:extLst>
          </p:cNvPr>
          <p:cNvSpPr txBox="1"/>
          <p:nvPr/>
        </p:nvSpPr>
        <p:spPr>
          <a:xfrm>
            <a:off x="5206754" y="3290500"/>
            <a:ext cx="4980372" cy="1569660"/>
          </a:xfrm>
          <a:prstGeom prst="rect">
            <a:avLst/>
          </a:prstGeom>
          <a:solidFill>
            <a:srgbClr val="E5D3E5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Задания на вычисление геометрических величин, связанных с многогранниками или телами вращения</a:t>
            </a:r>
          </a:p>
        </p:txBody>
      </p:sp>
    </p:spTree>
    <p:extLst>
      <p:ext uri="{BB962C8B-B14F-4D97-AF65-F5344CB8AC3E}">
        <p14:creationId xmlns:p14="http://schemas.microsoft.com/office/powerpoint/2010/main" val="362301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D6812E-0C90-464E-AEE3-05471DC1F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06" t="13333" r="22379" b="47896"/>
          <a:stretch/>
        </p:blipFill>
        <p:spPr>
          <a:xfrm>
            <a:off x="159797" y="88776"/>
            <a:ext cx="10262587" cy="6205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6DAD5-6DF0-4082-95FE-E73007B35E83}"/>
              </a:ext>
            </a:extLst>
          </p:cNvPr>
          <p:cNvSpPr txBox="1"/>
          <p:nvPr/>
        </p:nvSpPr>
        <p:spPr>
          <a:xfrm>
            <a:off x="9898602" y="177553"/>
            <a:ext cx="196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ЕГЭ-2021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 flipH="1">
            <a:off x="8986838" y="3100388"/>
            <a:ext cx="371475" cy="52863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 bwMode="auto">
          <a:xfrm>
            <a:off x="8815388" y="2443163"/>
            <a:ext cx="771525" cy="1871662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974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D6812E-0C90-464E-AEE3-05471DC1F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06" t="51980" r="22379" b="24790"/>
          <a:stretch/>
        </p:blipFill>
        <p:spPr>
          <a:xfrm>
            <a:off x="150919" y="0"/>
            <a:ext cx="10101174" cy="37374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118BD2-1B62-46B4-B736-8CB9909AA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58" t="30939" r="1547" b="17279"/>
          <a:stretch/>
        </p:blipFill>
        <p:spPr>
          <a:xfrm>
            <a:off x="8756344" y="3429000"/>
            <a:ext cx="3284737" cy="3213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9F25E-D2B8-463B-82D0-674579DC1E6E}"/>
              </a:ext>
            </a:extLst>
          </p:cNvPr>
          <p:cNvSpPr txBox="1"/>
          <p:nvPr/>
        </p:nvSpPr>
        <p:spPr>
          <a:xfrm>
            <a:off x="10398712" y="215282"/>
            <a:ext cx="1642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ЕГЭ-2021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 flipV="1">
            <a:off x="9172575" y="4743450"/>
            <a:ext cx="1785938" cy="828675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 bwMode="auto">
          <a:xfrm>
            <a:off x="9172575" y="5604447"/>
            <a:ext cx="2171700" cy="124841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600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177A24-414B-435D-8A4E-92B0C40BE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8" t="21877" r="23107" b="47831"/>
          <a:stretch/>
        </p:blipFill>
        <p:spPr>
          <a:xfrm>
            <a:off x="637937" y="301842"/>
            <a:ext cx="10931632" cy="54775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95AD4A-7920-4157-8FAD-B95E1F74D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52" t="51003" r="22670" b="44595"/>
          <a:stretch/>
        </p:blipFill>
        <p:spPr>
          <a:xfrm>
            <a:off x="432912" y="5757168"/>
            <a:ext cx="10997853" cy="798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F1D048-E205-45F9-8EDE-4FCC7251B0C2}"/>
              </a:ext>
            </a:extLst>
          </p:cNvPr>
          <p:cNvSpPr txBox="1"/>
          <p:nvPr/>
        </p:nvSpPr>
        <p:spPr>
          <a:xfrm>
            <a:off x="1034249" y="893970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ЕГЭ-2021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0621CA-BF48-426A-9E05-A284823A7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8" t="21877" r="23107" b="47831"/>
          <a:stretch/>
        </p:blipFill>
        <p:spPr>
          <a:xfrm>
            <a:off x="630184" y="301842"/>
            <a:ext cx="10931632" cy="54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30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7C2C6-302B-4C7D-A85F-356C943C8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43" t="55016" r="22524" b="27896"/>
          <a:stretch/>
        </p:blipFill>
        <p:spPr>
          <a:xfrm>
            <a:off x="204186" y="754602"/>
            <a:ext cx="10554544" cy="29207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6E1980-A9F7-4F79-B8A8-0B6FDFF24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07" t="31473"/>
          <a:stretch/>
        </p:blipFill>
        <p:spPr>
          <a:xfrm>
            <a:off x="9064100" y="3429000"/>
            <a:ext cx="3030097" cy="3190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12BE93-DC75-4479-AEBE-94A63F4A98C5}"/>
              </a:ext>
            </a:extLst>
          </p:cNvPr>
          <p:cNvSpPr txBox="1"/>
          <p:nvPr/>
        </p:nvSpPr>
        <p:spPr>
          <a:xfrm>
            <a:off x="10098351" y="327031"/>
            <a:ext cx="1611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ЕГЭ-2021</a:t>
            </a:r>
          </a:p>
        </p:txBody>
      </p:sp>
    </p:spTree>
    <p:extLst>
      <p:ext uri="{BB962C8B-B14F-4D97-AF65-F5344CB8AC3E}">
        <p14:creationId xmlns:p14="http://schemas.microsoft.com/office/powerpoint/2010/main" val="3424555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20DB1-A22E-49C0-8287-552678EF5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60" y="128133"/>
            <a:ext cx="4401352" cy="581025"/>
          </a:xfrm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300" b="1" dirty="0">
                <a:solidFill>
                  <a:srgbClr val="E5D3E5"/>
                </a:solidFill>
                <a:latin typeface="+mj-lt"/>
                <a:ea typeface="+mj-ea"/>
                <a:cs typeface="+mj-cs"/>
              </a:rPr>
              <a:t>Типичные ошибки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EDA42-1D73-4895-AD7A-4FD93C364217}"/>
              </a:ext>
            </a:extLst>
          </p:cNvPr>
          <p:cNvSpPr txBox="1"/>
          <p:nvPr/>
        </p:nvSpPr>
        <p:spPr bwMode="auto">
          <a:xfrm>
            <a:off x="1320800" y="903671"/>
            <a:ext cx="10619666" cy="582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r>
              <a:rPr lang="ru-RU" sz="8000" b="0" i="0" dirty="0">
                <a:effectLst/>
              </a:rPr>
              <a:t>Неверное понимание логики построения доказательства. Например, доказательство пункта а может начинаться так: «Предположим, что треугольник прямоугольный, тогда …» – в случае, когда нужно доказать, что треугольник прямоугольный. Или «Пусть прямые параллельны…» – в случае, когда нужно доказать параллельность прямых.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endParaRPr lang="ru-RU" sz="8000" b="0" i="0" dirty="0">
              <a:effectLst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r>
              <a:rPr lang="ru-RU" sz="8000" b="0" i="0" dirty="0">
                <a:effectLst/>
              </a:rPr>
              <a:t>Учащиеся неверно применяют признаки: перпендикулярности прямой и плоскости, параллельности плоскостей и т. д., демонстрируют непонимание взаимосвязи элементов геометрической конструкции.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</a:pPr>
            <a:endParaRPr lang="ru-RU" sz="8000" b="0" i="0" dirty="0">
              <a:effectLst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r>
              <a:rPr lang="ru-RU" sz="8000" b="0" i="0" dirty="0">
                <a:effectLst/>
              </a:rPr>
              <a:t>При нахождении угла в ответе пишут значение тригонометрической функции угла.</a:t>
            </a:r>
            <a:r>
              <a:rPr lang="ru-RU" sz="2400" b="0" i="0" dirty="0">
                <a:effectLst/>
              </a:rPr>
              <a:t>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endParaRPr lang="ru-RU" sz="2400" dirty="0"/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endParaRPr lang="ru-RU" sz="2400" b="0" i="0" dirty="0">
              <a:effectLst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r>
              <a:rPr lang="ru-RU" sz="8000" b="0" i="0" dirty="0">
                <a:effectLst/>
              </a:rPr>
              <a:t>При выполнении пункта б учащиеся: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SzTx/>
              <a:buFontTx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допускают ошибки в геометрических формулах;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SzTx/>
              <a:buFontTx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не считают нужным доказывать неочевидные геометрические утверждения, используемые в решении;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SzTx/>
              <a:buFontTx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допускают вычислительные ошибки.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endParaRPr lang="ru-RU" sz="8000" b="0" i="0" dirty="0">
              <a:effectLst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r>
              <a:rPr lang="ru-RU" sz="8000" b="0" i="0" dirty="0">
                <a:effectLst/>
              </a:rPr>
              <a:t>Учащиеся допускают ошибки при построении чертежа.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endParaRPr lang="ru-RU" sz="8000" b="0" i="0" dirty="0">
              <a:effectLst/>
            </a:endParaRPr>
          </a:p>
          <a:p>
            <a:pPr marL="1143000" indent="-1143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Font typeface="Wingdings" panose="05000000000000000000" pitchFamily="2" charset="2"/>
              <a:buChar char="q"/>
            </a:pPr>
            <a:endParaRPr lang="ru-RU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7899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6BFAB-131E-4B24-9A55-2A518F59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273051"/>
            <a:ext cx="4514667" cy="2771990"/>
          </a:xfrm>
        </p:spPr>
        <p:txBody>
          <a:bodyPr vert="horz" wrap="square" lIns="19800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E5D3E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задачу № 13 традиционно включается лишь несколько вопросов из всех возможных для стереометрических задач:  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612F801-4A2F-4CD4-802B-F6F505B2F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952597"/>
              </p:ext>
            </p:extLst>
          </p:nvPr>
        </p:nvGraphicFramePr>
        <p:xfrm>
          <a:off x="4766733" y="273051"/>
          <a:ext cx="6815667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9001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4BB10AD-3D1E-455E-BCE2-9F3CA0A8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693"/>
            <a:ext cx="1985963" cy="581025"/>
          </a:xfrm>
        </p:spPr>
        <p:txBody>
          <a:bodyPr/>
          <a:lstStyle/>
          <a:p>
            <a:r>
              <a:rPr lang="ru-RU" b="1" dirty="0">
                <a:solidFill>
                  <a:srgbClr val="E5D3E5"/>
                </a:solidFill>
              </a:rPr>
              <a:t>теория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C5689-8386-4367-845C-66C9E945A8A9}"/>
              </a:ext>
            </a:extLst>
          </p:cNvPr>
          <p:cNvSpPr txBox="1"/>
          <p:nvPr/>
        </p:nvSpPr>
        <p:spPr>
          <a:xfrm>
            <a:off x="2264360" y="37794"/>
            <a:ext cx="9001403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ru-RU" sz="2400" b="0" i="0" dirty="0">
                <a:solidFill>
                  <a:srgbClr val="212529"/>
                </a:solidFill>
                <a:effectLst/>
              </a:rPr>
              <a:t> </a:t>
            </a:r>
            <a:r>
              <a:rPr lang="ru-RU" sz="2400" b="0" i="0" u="sng" dirty="0">
                <a:solidFill>
                  <a:srgbClr val="FF7502"/>
                </a:solidFill>
                <a:effectLst/>
                <a:hlinkClick r:id="rId2"/>
              </a:rPr>
              <a:t>Расположение плоскостей в пространстве.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 </a:t>
            </a: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3"/>
              </a:rPr>
              <a:t>Расположение прямых в пространстве.</a:t>
            </a:r>
            <a:endParaRPr lang="ru-RU" sz="2400" b="0" i="0" dirty="0">
              <a:solidFill>
                <a:srgbClr val="212529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4"/>
              </a:rPr>
              <a:t>Параллельность прямой и плоскости. Определение и признак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sz="2400" u="sng" dirty="0">
                <a:solidFill>
                  <a:srgbClr val="FF7502"/>
                </a:solidFill>
                <a:hlinkClick r:id="rId5"/>
              </a:rPr>
              <a:t>Н</a:t>
            </a:r>
            <a:r>
              <a:rPr lang="ru-RU" sz="2400" b="0" i="0" u="sng" dirty="0">
                <a:solidFill>
                  <a:srgbClr val="FF7502"/>
                </a:solidFill>
                <a:effectLst/>
                <a:hlinkClick r:id="rId5"/>
              </a:rPr>
              <a:t>аклонная и проекция наклонной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. </a:t>
            </a:r>
          </a:p>
          <a:p>
            <a:pPr algn="l">
              <a:buFont typeface="+mj-lt"/>
              <a:buAutoNum type="arabicPeriod"/>
            </a:pPr>
            <a:r>
              <a:rPr lang="ru-RU" sz="2400" b="0" i="0" u="none" strike="noStrike" dirty="0">
                <a:solidFill>
                  <a:srgbClr val="FF7502"/>
                </a:solidFill>
                <a:effectLst/>
                <a:hlinkClick r:id="rId6"/>
              </a:rPr>
              <a:t>Угол между прямой и плоскостью.</a:t>
            </a:r>
            <a:endParaRPr lang="ru-RU" sz="2400" b="0" i="0" dirty="0">
              <a:solidFill>
                <a:srgbClr val="212529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6"/>
              </a:rPr>
              <a:t>Перпендикулярность прямой и плоскости.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 </a:t>
            </a: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7"/>
              </a:rPr>
              <a:t>Скрещивающиеся прямые. Угол между скрещивающимися прямыми. Расстояние между скрещивающимися прямыми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8"/>
              </a:rPr>
              <a:t>Расстояние от прямой до параллельной ей плоскости.</a:t>
            </a:r>
            <a:endParaRPr lang="ru-RU" sz="2400" b="0" i="0" dirty="0">
              <a:solidFill>
                <a:srgbClr val="212529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9"/>
              </a:rPr>
              <a:t>Угол между плоскостями.</a:t>
            </a:r>
            <a:endParaRPr lang="ru-RU" sz="2400" b="0" i="0" dirty="0">
              <a:solidFill>
                <a:srgbClr val="212529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10"/>
              </a:rPr>
              <a:t>Параллельность плоскостей.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 </a:t>
            </a: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11"/>
              </a:rPr>
              <a:t>Перпендикулярность плоскостей.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 </a:t>
            </a: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12"/>
              </a:rPr>
              <a:t>Теорема о трех перпендикулярах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sz="2400" b="0" i="0" u="sng" dirty="0">
                <a:solidFill>
                  <a:srgbClr val="FF7502"/>
                </a:solidFill>
                <a:effectLst/>
                <a:hlinkClick r:id="rId13"/>
              </a:rPr>
              <a:t>Площадь прямоугольной проекции фигуры</a:t>
            </a:r>
            <a:r>
              <a:rPr lang="ru-RU" sz="2400" b="0" i="0" dirty="0">
                <a:solidFill>
                  <a:srgbClr val="212529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025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6BFAB-131E-4B24-9A55-2A518F59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273051"/>
            <a:ext cx="4514667" cy="891761"/>
          </a:xfrm>
        </p:spPr>
        <p:txBody>
          <a:bodyPr vert="horz" wrap="square" lIns="19800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b="1" i="0" dirty="0">
                <a:solidFill>
                  <a:srgbClr val="E5D3E5"/>
                </a:solidFill>
                <a:effectLst/>
                <a:latin typeface="+mj-lt"/>
                <a:ea typeface="+mj-ea"/>
                <a:cs typeface="+mj-cs"/>
              </a:rPr>
              <a:t>Методы решения стереометрических задач</a:t>
            </a:r>
            <a:endParaRPr lang="ru-RU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612F801-4A2F-4CD4-802B-F6F505B2F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8348444"/>
              </p:ext>
            </p:extLst>
          </p:nvPr>
        </p:nvGraphicFramePr>
        <p:xfrm>
          <a:off x="4766733" y="273051"/>
          <a:ext cx="6815667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0505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E82B87-B6C9-4516-9EFE-A66D1C3279C0}"/>
              </a:ext>
            </a:extLst>
          </p:cNvPr>
          <p:cNvSpPr txBox="1"/>
          <p:nvPr/>
        </p:nvSpPr>
        <p:spPr>
          <a:xfrm>
            <a:off x="271601" y="392190"/>
            <a:ext cx="11644174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2060"/>
                </a:solidFill>
                <a:effectLst/>
                <a:latin typeface="+mj-lt"/>
              </a:rPr>
              <a:t>При решении стереометрических задач более эффективным по сравнению с классическим методом нередко оказывается векторно-координатный. </a:t>
            </a:r>
            <a:r>
              <a:rPr lang="ru-RU" sz="2800" b="0" i="0" dirty="0">
                <a:solidFill>
                  <a:srgbClr val="C00000"/>
                </a:solidFill>
                <a:effectLst/>
                <a:latin typeface="+mj-lt"/>
              </a:rPr>
              <a:t>Классический метод </a:t>
            </a:r>
            <a:r>
              <a:rPr lang="ru-RU" sz="2800" b="0" i="0" dirty="0">
                <a:solidFill>
                  <a:srgbClr val="002060"/>
                </a:solidFill>
                <a:effectLst/>
                <a:latin typeface="+mj-lt"/>
              </a:rPr>
              <a:t>решения задач требует отличного знания аксиом и теорем стереометрии, умения применять их на практике, </a:t>
            </a:r>
            <a:r>
              <a:rPr lang="ru-RU" sz="2800" b="1" i="0" dirty="0">
                <a:solidFill>
                  <a:srgbClr val="002060"/>
                </a:solidFill>
                <a:effectLst/>
                <a:latin typeface="+mj-lt"/>
              </a:rPr>
              <a:t>строить чертежи пространственных тел и сводить стереометрическую задачу к цепочке планиметрических</a:t>
            </a:r>
            <a:r>
              <a:rPr lang="ru-RU" sz="2800" b="0" i="0" dirty="0">
                <a:solidFill>
                  <a:srgbClr val="002060"/>
                </a:solidFill>
                <a:effectLst/>
                <a:latin typeface="+mj-lt"/>
              </a:rPr>
              <a:t>. Классический метод, как правило, быстрее приводит к искомому результату, чем </a:t>
            </a:r>
            <a:r>
              <a:rPr lang="ru-RU" sz="2800" b="0" i="0" dirty="0">
                <a:solidFill>
                  <a:srgbClr val="C00000"/>
                </a:solidFill>
                <a:effectLst/>
                <a:latin typeface="+mj-lt"/>
              </a:rPr>
              <a:t>векторно-координатный</a:t>
            </a:r>
            <a:r>
              <a:rPr lang="ru-RU" sz="2800" b="0" i="0" dirty="0">
                <a:solidFill>
                  <a:srgbClr val="002060"/>
                </a:solidFill>
                <a:effectLst/>
                <a:latin typeface="+mj-lt"/>
              </a:rPr>
              <a:t>, но требует определенной гибкости мышления. Векторно-координатный метод представляет собой набор готовых формул и алгоритмов, но при этом требует более длительных расчетов; тем не менее, для некоторых задач, например, для </a:t>
            </a:r>
            <a:r>
              <a:rPr lang="ru-RU" sz="2800" b="1" i="0" dirty="0">
                <a:solidFill>
                  <a:srgbClr val="002060"/>
                </a:solidFill>
                <a:effectLst/>
                <a:latin typeface="+mj-lt"/>
              </a:rPr>
              <a:t>нахождения углов в пространстве</a:t>
            </a:r>
            <a:r>
              <a:rPr lang="ru-RU" sz="2800" b="0" i="0" dirty="0">
                <a:solidFill>
                  <a:srgbClr val="002060"/>
                </a:solidFill>
                <a:effectLst/>
                <a:latin typeface="+mj-lt"/>
              </a:rPr>
              <a:t>, он предпочтительнее классического.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1164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8EBC32-D059-4BE5-9D7D-10CDFA65085A}"/>
              </a:ext>
            </a:extLst>
          </p:cNvPr>
          <p:cNvSpPr txBox="1"/>
          <p:nvPr/>
        </p:nvSpPr>
        <p:spPr>
          <a:xfrm>
            <a:off x="435006" y="111802"/>
            <a:ext cx="1095504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Задачи 13 по стереометрии из профильного ЕГЭ по математике обычно относятся к одному из нескольких типов – в зависимости от того, что нужно найти. И для каждого типа задач – свои способы решения.</a:t>
            </a:r>
          </a:p>
          <a:p>
            <a:pPr algn="l"/>
            <a:r>
              <a:rPr lang="ru-RU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Эта небольшая таблица может стать неким путеводителем для учеников. Они увидят, что делать в той или иной задаче.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437D9A-BD41-4FDA-82BA-101D615A5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3" t="6732" r="28422" b="55469"/>
          <a:stretch/>
        </p:blipFill>
        <p:spPr>
          <a:xfrm>
            <a:off x="435006" y="1589130"/>
            <a:ext cx="10365804" cy="515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9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2764" t="41769" r="4248" b="17703"/>
          <a:stretch/>
        </p:blipFill>
        <p:spPr>
          <a:xfrm>
            <a:off x="0" y="781234"/>
            <a:ext cx="11578285" cy="57535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9F2E8B-9A9D-410F-8DE5-B55F55DCF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694" y="0"/>
            <a:ext cx="738289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3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293820-9825-42B5-9BDD-49A945089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45" t="32634" r="28204" b="19870"/>
          <a:stretch/>
        </p:blipFill>
        <p:spPr>
          <a:xfrm>
            <a:off x="1133208" y="743930"/>
            <a:ext cx="9068176" cy="58166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666B88-394B-42DE-A5E0-D3E0BFB42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73" t="15534" r="28568" b="80712"/>
          <a:stretch/>
        </p:blipFill>
        <p:spPr>
          <a:xfrm>
            <a:off x="1186944" y="203746"/>
            <a:ext cx="8960703" cy="5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5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2EDDAD-2769-485E-A6DE-F93B99C5D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49" t="16699" r="14588" b="26473"/>
          <a:stretch/>
        </p:blipFill>
        <p:spPr>
          <a:xfrm>
            <a:off x="221942" y="124288"/>
            <a:ext cx="11751865" cy="62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61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F26786-87F3-4D7A-95FB-814AC4A67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41" t="21230" r="14150" b="22330"/>
          <a:stretch/>
        </p:blipFill>
        <p:spPr>
          <a:xfrm>
            <a:off x="379457" y="257452"/>
            <a:ext cx="11303557" cy="6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5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0FB1D2-C426-486C-9CA1-6C8626845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8" t="15145" r="9709" b="28155"/>
          <a:stretch/>
        </p:blipFill>
        <p:spPr>
          <a:xfrm>
            <a:off x="320752" y="220761"/>
            <a:ext cx="11678595" cy="60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31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30E5D-95C7-4176-9727-344B55057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7" t="18900" r="15243" b="25178"/>
          <a:stretch/>
        </p:blipFill>
        <p:spPr>
          <a:xfrm>
            <a:off x="363961" y="124287"/>
            <a:ext cx="11540994" cy="63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02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F5E085-77D9-43B0-B0DA-B10372CA6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8" t="31068" r="10656" b="10291"/>
          <a:stretch/>
        </p:blipFill>
        <p:spPr>
          <a:xfrm>
            <a:off x="177553" y="97380"/>
            <a:ext cx="11811711" cy="61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6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02232F-93E1-4FFA-B052-CBC5AC72F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25372" r="10801" b="15340"/>
          <a:stretch/>
        </p:blipFill>
        <p:spPr>
          <a:xfrm>
            <a:off x="72961" y="150920"/>
            <a:ext cx="11920771" cy="62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6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A6ED3-F887-47EB-8BDE-72B0D54C4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1" t="19158" r="14952" b="28932"/>
          <a:stretch/>
        </p:blipFill>
        <p:spPr>
          <a:xfrm>
            <a:off x="91061" y="127244"/>
            <a:ext cx="11975200" cy="63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83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8437DE-81DF-42D0-9A72-54365BCC9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4" t="19288" r="10145" b="14951"/>
          <a:stretch/>
        </p:blipFill>
        <p:spPr>
          <a:xfrm>
            <a:off x="282043" y="163682"/>
            <a:ext cx="11654876" cy="64363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7400925" y="3657600"/>
            <a:ext cx="457200" cy="4429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50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8437DE-81DF-42D0-9A72-54365BCC9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4" t="19288" r="10145" b="62934"/>
          <a:stretch/>
        </p:blipFill>
        <p:spPr>
          <a:xfrm>
            <a:off x="382056" y="106532"/>
            <a:ext cx="11654876" cy="17400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6D8BFC-22E5-487E-8186-AECF76C38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97" t="43236" r="13859" b="15340"/>
          <a:stretch/>
        </p:blipFill>
        <p:spPr>
          <a:xfrm>
            <a:off x="8904303" y="1402671"/>
            <a:ext cx="2990583" cy="33113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013EDC-C34C-4818-ADCC-EE3FD5D98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10" t="24854" r="30752" b="37347"/>
          <a:stretch/>
        </p:blipFill>
        <p:spPr>
          <a:xfrm>
            <a:off x="382056" y="1846555"/>
            <a:ext cx="7039676" cy="38638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739D42-62A1-41D7-B0A6-6B07C40AB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01" t="76118" r="17719" b="18316"/>
          <a:stretch/>
        </p:blipFill>
        <p:spPr>
          <a:xfrm>
            <a:off x="382056" y="5788241"/>
            <a:ext cx="10947380" cy="665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23D0FC-80BC-4770-9991-8B6A1A6E5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0" t="65501" r="62864" b="27897"/>
          <a:stretch/>
        </p:blipFill>
        <p:spPr>
          <a:xfrm>
            <a:off x="8353888" y="5074241"/>
            <a:ext cx="1482570" cy="6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3D1D28-F409-4138-8302-26929AD8E893}"/>
              </a:ext>
            </a:extLst>
          </p:cNvPr>
          <p:cNvSpPr txBox="1"/>
          <p:nvPr/>
        </p:nvSpPr>
        <p:spPr>
          <a:xfrm>
            <a:off x="914400" y="532661"/>
            <a:ext cx="9632271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212529"/>
                </a:solidFill>
                <a:effectLst/>
                <a:latin typeface="+mj-lt"/>
              </a:rPr>
              <a:t>Многие одиннадцатиклассники считают, что задача по стереометрии на профильном ЕГЭ по математике — только для отличников. </a:t>
            </a:r>
          </a:p>
          <a:p>
            <a:r>
              <a:rPr lang="ru-RU" sz="2800" b="0" i="0" dirty="0">
                <a:solidFill>
                  <a:srgbClr val="212529"/>
                </a:solidFill>
                <a:effectLst/>
                <a:latin typeface="+mj-lt"/>
              </a:rPr>
              <a:t>Что для ее решения необходимы особые таланты и загадочное «пространственное мышление», которым обладают с рождения лишь редкие счастливчики.</a:t>
            </a:r>
            <a:endParaRPr lang="ru-RU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41949-74B4-4F31-8E44-A5D60BB14163}"/>
              </a:ext>
            </a:extLst>
          </p:cNvPr>
          <p:cNvSpPr txBox="1"/>
          <p:nvPr/>
        </p:nvSpPr>
        <p:spPr>
          <a:xfrm>
            <a:off x="1016493" y="3647684"/>
            <a:ext cx="99385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Так ли это?</a:t>
            </a:r>
          </a:p>
          <a:p>
            <a:r>
              <a:rPr lang="ru-RU" sz="2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То, что так красиво называют «пространственным мышлением», чаще всего означает знание основ стереометрии и умение строить чертежи. Что для успешного решения задания 13 необходимо?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26847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F5D425-6C05-4F7F-82B4-A2B52BABF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2" t="13204" r="11383" b="30098"/>
          <a:stretch/>
        </p:blipFill>
        <p:spPr>
          <a:xfrm>
            <a:off x="20919" y="178420"/>
            <a:ext cx="12074603" cy="61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78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D17B5-430C-4193-A0C5-DB948A81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9" t="15793" r="11238" b="25567"/>
          <a:stretch/>
        </p:blipFill>
        <p:spPr>
          <a:xfrm>
            <a:off x="163481" y="99503"/>
            <a:ext cx="11546166" cy="61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22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01C9B6-B4C2-4388-AC7D-80FDAEA82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43" t="19417" r="10801" b="33592"/>
          <a:stretch/>
        </p:blipFill>
        <p:spPr>
          <a:xfrm>
            <a:off x="207196" y="230819"/>
            <a:ext cx="11605166" cy="56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18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95C83F-31DE-460B-9D16-2E91A4B8C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6" t="15405" r="10510" b="26861"/>
          <a:stretch/>
        </p:blipFill>
        <p:spPr>
          <a:xfrm>
            <a:off x="301840" y="159798"/>
            <a:ext cx="11636891" cy="602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77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95C83F-31DE-460B-9D16-2E91A4B8C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6" t="15405" r="10510" b="78873"/>
          <a:stretch/>
        </p:blipFill>
        <p:spPr>
          <a:xfrm>
            <a:off x="301840" y="159799"/>
            <a:ext cx="11636891" cy="5974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8770" t="23437" r="8057" b="33759"/>
          <a:stretch/>
        </p:blipFill>
        <p:spPr>
          <a:xfrm>
            <a:off x="1683058" y="971551"/>
            <a:ext cx="8874453" cy="53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06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770" t="66242" r="8057" b="8398"/>
          <a:stretch/>
        </p:blipFill>
        <p:spPr>
          <a:xfrm>
            <a:off x="200023" y="271462"/>
            <a:ext cx="9905842" cy="3543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4987" t="35057" r="21295" b="34053"/>
          <a:stretch/>
        </p:blipFill>
        <p:spPr>
          <a:xfrm>
            <a:off x="8619965" y="3700463"/>
            <a:ext cx="2971799" cy="2902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9329" t="33789" r="26176" b="58379"/>
          <a:stretch/>
        </p:blipFill>
        <p:spPr>
          <a:xfrm>
            <a:off x="2502614" y="4200525"/>
            <a:ext cx="3561046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1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770" t="33789" r="11426" b="13281"/>
          <a:stretch/>
        </p:blipFill>
        <p:spPr>
          <a:xfrm>
            <a:off x="742949" y="0"/>
            <a:ext cx="8272464" cy="6572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4987" t="35057" r="21295" b="34053"/>
          <a:stretch/>
        </p:blipFill>
        <p:spPr>
          <a:xfrm>
            <a:off x="9015413" y="3071813"/>
            <a:ext cx="2971799" cy="29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49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4021A7-7A14-4D84-A9EE-E3BB3FA85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44" t="21101" r="10146" b="21424"/>
          <a:stretch/>
        </p:blipFill>
        <p:spPr>
          <a:xfrm>
            <a:off x="257453" y="144958"/>
            <a:ext cx="11442665" cy="60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34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8EDD5B-0330-4B04-BEED-14CADC4A8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13" t="23430" r="10364" b="18706"/>
          <a:stretch/>
        </p:blipFill>
        <p:spPr>
          <a:xfrm>
            <a:off x="124288" y="109558"/>
            <a:ext cx="11981992" cy="614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60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0915F7-3330-47A9-B37E-E3F16C7B3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5" t="18642" r="10728" b="26601"/>
          <a:stretch/>
        </p:blipFill>
        <p:spPr>
          <a:xfrm>
            <a:off x="97276" y="132043"/>
            <a:ext cx="12060784" cy="59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1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A1CBCE-A1F7-4D5F-A842-EA9B2E3AD0B6}"/>
              </a:ext>
            </a:extLst>
          </p:cNvPr>
          <p:cNvSpPr txBox="1"/>
          <p:nvPr/>
        </p:nvSpPr>
        <p:spPr>
          <a:xfrm>
            <a:off x="565211" y="1319432"/>
            <a:ext cx="11061578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Во-первых, необходимо знание формул стереометрии. </a:t>
            </a:r>
          </a:p>
          <a:p>
            <a:r>
              <a:rPr lang="ru-RU" sz="2800" dirty="0"/>
              <a:t>Во-вторых — уверенное решение задач по геометрии, представленных в части 1.</a:t>
            </a:r>
          </a:p>
          <a:p>
            <a:r>
              <a:rPr lang="ru-RU" sz="2800" dirty="0"/>
              <a:t>Это планиметрические задачи (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</a:rPr>
              <a:t>задание № 3)</a:t>
            </a:r>
            <a:r>
              <a:rPr lang="ru-RU" sz="2800" dirty="0"/>
              <a:t> и стереометрические задачи (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</a:rPr>
              <a:t>задания № 5) </a:t>
            </a:r>
            <a:r>
              <a:rPr lang="ru-RU" sz="2800" dirty="0"/>
              <a:t>.</a:t>
            </a:r>
          </a:p>
          <a:p>
            <a:r>
              <a:rPr lang="ru-RU" sz="2800" dirty="0"/>
              <a:t>И главное — для решения задачи 13 понадобятся основные аксиомы и теоремы стереометрии.</a:t>
            </a:r>
          </a:p>
        </p:txBody>
      </p:sp>
    </p:spTree>
    <p:extLst>
      <p:ext uri="{BB962C8B-B14F-4D97-AF65-F5344CB8AC3E}">
        <p14:creationId xmlns:p14="http://schemas.microsoft.com/office/powerpoint/2010/main" val="1717917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01F782-3BD6-41E8-9894-DCE4B8E3E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67" t="15793" r="24199" b="79677"/>
          <a:stretch/>
        </p:blipFill>
        <p:spPr>
          <a:xfrm>
            <a:off x="168158" y="150920"/>
            <a:ext cx="10273770" cy="736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DB0BCE-8A55-4615-8C47-2D8CF4529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26" t="25890" r="34248" b="51586"/>
          <a:stretch/>
        </p:blipFill>
        <p:spPr>
          <a:xfrm>
            <a:off x="7537142" y="976543"/>
            <a:ext cx="3979033" cy="35688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0F36B9-8215-41E1-A342-2053268FB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40" t="54498" r="22888" b="9316"/>
          <a:stretch/>
        </p:blipFill>
        <p:spPr>
          <a:xfrm>
            <a:off x="50604" y="1642369"/>
            <a:ext cx="7670534" cy="48472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357717-E37E-471F-8637-9AA734464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94" t="41425" r="37808" b="53657"/>
          <a:stretch/>
        </p:blipFill>
        <p:spPr>
          <a:xfrm>
            <a:off x="5157926" y="887768"/>
            <a:ext cx="1908699" cy="754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B30895-0548-4427-AF18-9609FABDE956}"/>
              </a:ext>
            </a:extLst>
          </p:cNvPr>
          <p:cNvSpPr txBox="1"/>
          <p:nvPr/>
        </p:nvSpPr>
        <p:spPr>
          <a:xfrm>
            <a:off x="230819" y="999228"/>
            <a:ext cx="49938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При вычислении угла между плоскостями полезна формула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1503E1-7AAF-44ED-AAF0-CC7196EC5966}"/>
              </a:ext>
            </a:extLst>
          </p:cNvPr>
          <p:cNvSpPr/>
          <p:nvPr/>
        </p:nvSpPr>
        <p:spPr bwMode="auto">
          <a:xfrm>
            <a:off x="5224675" y="905522"/>
            <a:ext cx="1815317" cy="736847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27E477-88EE-4762-9501-C12A8069D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55" t="54628" r="35995" b="40194"/>
          <a:stretch/>
        </p:blipFill>
        <p:spPr>
          <a:xfrm>
            <a:off x="9087168" y="5856359"/>
            <a:ext cx="2429007" cy="652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5C35D4-2FDE-42CA-A338-5993813E0DD9}"/>
              </a:ext>
            </a:extLst>
          </p:cNvPr>
          <p:cNvSpPr txBox="1"/>
          <p:nvPr/>
        </p:nvSpPr>
        <p:spPr>
          <a:xfrm>
            <a:off x="7676141" y="6182400"/>
            <a:ext cx="1165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треугольника</a:t>
            </a:r>
          </a:p>
        </p:txBody>
      </p:sp>
    </p:spTree>
    <p:extLst>
      <p:ext uri="{BB962C8B-B14F-4D97-AF65-F5344CB8AC3E}">
        <p14:creationId xmlns:p14="http://schemas.microsoft.com/office/powerpoint/2010/main" val="22453441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ED4249-3059-47D3-B962-C1489C3B5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12" t="58770" r="22743" b="21245"/>
          <a:stretch/>
        </p:blipFill>
        <p:spPr>
          <a:xfrm>
            <a:off x="369595" y="380213"/>
            <a:ext cx="10795326" cy="32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640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738" t="43555" r="6591" b="12695"/>
          <a:stretch/>
        </p:blipFill>
        <p:spPr>
          <a:xfrm>
            <a:off x="557212" y="200024"/>
            <a:ext cx="11170785" cy="59436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1671638" y="1028700"/>
            <a:ext cx="228600" cy="342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4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8288FD-1452-4F19-BC17-D578DF7332DC}"/>
              </a:ext>
            </a:extLst>
          </p:cNvPr>
          <p:cNvSpPr txBox="1"/>
          <p:nvPr/>
        </p:nvSpPr>
        <p:spPr>
          <a:xfrm>
            <a:off x="230819" y="228123"/>
            <a:ext cx="11736280" cy="55399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/>
              <a:t>Что нужно знать о задаче по стереометрии № 13 варианта КИМ ЕГЭ</a:t>
            </a:r>
          </a:p>
          <a:p>
            <a:r>
              <a:rPr lang="ru-RU" sz="2800" dirty="0"/>
              <a:t>Эта задача обычно состоит из двух частей:</a:t>
            </a:r>
          </a:p>
          <a:p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</a:rPr>
              <a:t>доказательной</a:t>
            </a:r>
            <a:r>
              <a:rPr lang="ru-RU" sz="2800" dirty="0"/>
              <a:t>, в которой необходимо доказать некоторое утверждение для заданной конфигурации геометрических тел;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</a:rPr>
              <a:t>вычислительной</a:t>
            </a:r>
            <a:r>
              <a:rPr lang="ru-RU" sz="2800" dirty="0"/>
              <a:t>, в которой нужно найти некоторую величину, опираясь на то утверждение, которое доказано в первой части задачи.</a:t>
            </a:r>
          </a:p>
          <a:p>
            <a:r>
              <a:rPr lang="ru-RU" sz="2800" dirty="0"/>
              <a:t>За решение данной задачи на экзамене по математике в 2022 году можно получить </a:t>
            </a:r>
            <a:r>
              <a:rPr lang="ru-RU" sz="2800" b="1" i="1" dirty="0">
                <a:solidFill>
                  <a:srgbClr val="C00000"/>
                </a:solidFill>
              </a:rPr>
              <a:t>максимум три первичных балла</a:t>
            </a:r>
            <a:r>
              <a:rPr lang="ru-RU" sz="2800" dirty="0"/>
              <a:t>. Допускается решить только «доказательную» или только «вычислительную» часть задачи.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163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4B5E79-9A85-48B0-803C-5AC3AD924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66" t="31198" r="33301" b="26213"/>
          <a:stretch/>
        </p:blipFill>
        <p:spPr>
          <a:xfrm>
            <a:off x="282699" y="214313"/>
            <a:ext cx="10861551" cy="61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5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D64A64-4D61-4020-BA1B-6AD5BD37779A}"/>
              </a:ext>
            </a:extLst>
          </p:cNvPr>
          <p:cNvSpPr txBox="1"/>
          <p:nvPr/>
        </p:nvSpPr>
        <p:spPr>
          <a:xfrm>
            <a:off x="323479" y="561419"/>
            <a:ext cx="11212498" cy="5509200"/>
          </a:xfrm>
          <a:prstGeom prst="rect">
            <a:avLst/>
          </a:prstGeom>
          <a:solidFill>
            <a:srgbClr val="E5D3E5"/>
          </a:solidFill>
        </p:spPr>
        <p:txBody>
          <a:bodyPr wrap="square">
            <a:spAutoFit/>
          </a:bodyPr>
          <a:lstStyle/>
          <a:p>
            <a:pPr algn="l"/>
            <a:r>
              <a:rPr lang="ru-RU" sz="32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Принципы, на которых базируется система оценивания заданий с развёрнутым ответом остаются следующими.</a:t>
            </a:r>
            <a:br>
              <a:rPr lang="ru-RU" sz="32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1.</a:t>
            </a:r>
            <a:r>
              <a:rPr lang="ru-RU" sz="32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Возможны различные способы решения задачи и записи развернутого решения. Главное – оно должно быть математически грамотным.</a:t>
            </a:r>
          </a:p>
          <a:p>
            <a:pPr algn="l"/>
            <a:b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2.</a:t>
            </a:r>
            <a:r>
              <a:rPr lang="ru-RU" sz="32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При решении задачи можно использовать без доказательств и ссылок математические факты, содержащиеся в учебниках и учебных пособиях. Изложение решения не стоит делать слишком подробным и тяжеловесным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endParaRPr lang="ru-RU" sz="3200" b="1" i="1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4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D64A64-4D61-4020-BA1B-6AD5BD37779A}"/>
              </a:ext>
            </a:extLst>
          </p:cNvPr>
          <p:cNvSpPr txBox="1"/>
          <p:nvPr/>
        </p:nvSpPr>
        <p:spPr>
          <a:xfrm>
            <a:off x="266328" y="161369"/>
            <a:ext cx="11578009" cy="5693866"/>
          </a:xfrm>
          <a:prstGeom prst="rect">
            <a:avLst/>
          </a:prstGeom>
          <a:solidFill>
            <a:srgbClr val="E5D3E5"/>
          </a:solidFill>
        </p:spPr>
        <p:txBody>
          <a:bodyPr wrap="square">
            <a:spAutoFit/>
          </a:bodyPr>
          <a:lstStyle/>
          <a:p>
            <a:pPr algn="l"/>
            <a:r>
              <a:rPr lang="ru-RU" sz="2800" b="0" i="1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Например,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 необязательно писать </a:t>
            </a:r>
          </a:p>
          <a:p>
            <a:pPr algn="l"/>
            <a:r>
              <a:rPr lang="ru-RU" sz="2800" dirty="0">
                <a:solidFill>
                  <a:srgbClr val="102F4E"/>
                </a:solidFill>
                <a:latin typeface="Times New Roman" panose="02020603050405020304" pitchFamily="18" charset="0"/>
              </a:rPr>
              <a:t>«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Так как в параллелограмме </a:t>
            </a:r>
            <a:r>
              <a:rPr lang="ru-RU" sz="2800" b="0" i="1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ABCD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 противоположные стороны равны, то имеем </a:t>
            </a:r>
            <a:r>
              <a:rPr lang="ru-RU" sz="2800" b="0" i="1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AB = CD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» и, тем более, доказывать это равенство. Достаточно такой строки "</a:t>
            </a:r>
            <a:r>
              <a:rPr lang="ru-RU" sz="2800" b="0" i="1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ABCD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 - параллелограмм, следовательно </a:t>
            </a:r>
            <a:r>
              <a:rPr lang="ru-RU" sz="2800" b="0" i="1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AB = CD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". Можно даже написать просто "</a:t>
            </a:r>
            <a:r>
              <a:rPr lang="ru-RU" sz="2800" b="0" i="1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AB = CD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", но только, если выше уже было упоминание о заданной фигуре из условия задачи или доказано, что она является параллелограммом. Однако, если ни в условии задачи, ни в предыдущей части решения ничего не было сказано о четырёхугольнике </a:t>
            </a:r>
            <a:r>
              <a:rPr lang="ru-RU" sz="2800" b="0" i="1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ABCD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, то вдруг возникшее утверждение "</a:t>
            </a:r>
            <a:r>
              <a:rPr lang="ru-RU" sz="2800" b="0" i="1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AB = CD</a:t>
            </a:r>
            <a:r>
              <a:rPr lang="ru-RU" sz="2800" b="0" i="0" dirty="0">
                <a:solidFill>
                  <a:srgbClr val="102F4E"/>
                </a:solidFill>
                <a:effectLst/>
                <a:latin typeface="Times New Roman" panose="02020603050405020304" pitchFamily="18" charset="0"/>
              </a:rPr>
              <a:t>" будет считаться необоснованным. </a:t>
            </a:r>
          </a:p>
          <a:p>
            <a:pPr algn="l"/>
            <a:endParaRPr lang="ru-RU" sz="2800" b="0" i="0" dirty="0">
              <a:solidFill>
                <a:srgbClr val="102F4E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ru-RU" sz="2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Еще в задаче № 13 есть небольшой секрет: то, что доказывается в пункте (а), чаще всего помогает решить пункт (б).</a:t>
            </a:r>
            <a:endParaRPr lang="ru-RU" sz="2800" b="0" i="0" dirty="0">
              <a:solidFill>
                <a:srgbClr val="102F4E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29602"/>
      </p:ext>
    </p:extLst>
  </p:cSld>
  <p:clrMapOvr>
    <a:masterClrMapping/>
  </p:clrMapOvr>
</p:sld>
</file>

<file path=ppt/theme/theme1.xml><?xml version="1.0" encoding="utf-8"?>
<a:theme xmlns:a="http://schemas.openxmlformats.org/drawingml/2006/main" name="attachment (1)">
  <a:themeElements>
    <a:clrScheme name="">
      <a:dk1>
        <a:srgbClr val="183883"/>
      </a:dk1>
      <a:lt1>
        <a:srgbClr val="FFFFFF"/>
      </a:lt1>
      <a:dk2>
        <a:srgbClr val="183883"/>
      </a:dk2>
      <a:lt2>
        <a:srgbClr val="808080"/>
      </a:lt2>
      <a:accent1>
        <a:srgbClr val="D4E3F7"/>
      </a:accent1>
      <a:accent2>
        <a:srgbClr val="0067AF"/>
      </a:accent2>
      <a:accent3>
        <a:srgbClr val="FFFFFF"/>
      </a:accent3>
      <a:accent4>
        <a:srgbClr val="132E6F"/>
      </a:accent4>
      <a:accent5>
        <a:srgbClr val="E6EFFA"/>
      </a:accent5>
      <a:accent6>
        <a:srgbClr val="005D9E"/>
      </a:accent6>
      <a:hlink>
        <a:srgbClr val="365B91"/>
      </a:hlink>
      <a:folHlink>
        <a:srgbClr val="0099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0067AF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005D9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1175</Words>
  <Application>Microsoft Office PowerPoint</Application>
  <PresentationFormat>Широкоэкранный</PresentationFormat>
  <Paragraphs>95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</vt:lpstr>
      <vt:lpstr>Calibri</vt:lpstr>
      <vt:lpstr>Cambria Math</vt:lpstr>
      <vt:lpstr>Roboto</vt:lpstr>
      <vt:lpstr>Times New Roman</vt:lpstr>
      <vt:lpstr>Verdana</vt:lpstr>
      <vt:lpstr>Wingdings</vt:lpstr>
      <vt:lpstr>attachment (1)</vt:lpstr>
      <vt:lpstr>Тема: «Оценивание задания № 13 ЕГЭ (№ 14 ЕГЭ-2021) с развёрнутым ответом по математике с использованием методических рекомендаций ФГБНУ ФИПИ»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Типичные ошибки</vt:lpstr>
      <vt:lpstr>В задачу № 13 традиционно включается лишь несколько вопросов из всех возможных для стереометрических задач:    </vt:lpstr>
      <vt:lpstr>теория</vt:lpstr>
      <vt:lpstr>Методы решения стереометрических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Графики.  Задания № 11 и № 22  ОГЭ-2021</dc:title>
  <dc:creator>Полегенько Анастасия Михайловна</dc:creator>
  <cp:lastModifiedBy>Полегенько Анастасия Михайловна</cp:lastModifiedBy>
  <cp:revision>44</cp:revision>
  <dcterms:created xsi:type="dcterms:W3CDTF">2020-12-04T15:35:13Z</dcterms:created>
  <dcterms:modified xsi:type="dcterms:W3CDTF">2022-02-14T07:44:30Z</dcterms:modified>
</cp:coreProperties>
</file>